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50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3.xml" ContentType="application/vnd.openxmlformats-officedocument.presentationml.slide+xml"/>
  <Override PartName="/ppt/slides/_rels/slide49.xml.rels" ContentType="application/vnd.openxmlformats-package.relationships+xml"/>
  <Override PartName="/ppt/slides/_rels/slide47.xml.rels" ContentType="application/vnd.openxmlformats-package.relationships+xml"/>
  <Override PartName="/ppt/slides/_rels/slide44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50.xml.rels" ContentType="application/vnd.openxmlformats-package.relationships+xml"/>
  <Override PartName="/ppt/slides/_rels/slide36.xml.rels" ContentType="application/vnd.openxmlformats-package.relationships+xml"/>
  <Override PartName="/ppt/slides/_rels/slide38.xml.rels" ContentType="application/vnd.openxmlformats-package.relationships+xml"/>
  <Override PartName="/ppt/slides/_rels/slide35.xml.rels" ContentType="application/vnd.openxmlformats-package.relationships+xml"/>
  <Override PartName="/ppt/slides/_rels/slide32.xml.rels" ContentType="application/vnd.openxmlformats-package.relationships+xml"/>
  <Override PartName="/ppt/slides/_rels/slide29.xml.rels" ContentType="application/vnd.openxmlformats-package.relationships+xml"/>
  <Override PartName="/ppt/slides/_rels/slide24.xml.rels" ContentType="application/vnd.openxmlformats-package.relationships+xml"/>
  <Override PartName="/ppt/slides/_rels/slide31.xml.rels" ContentType="application/vnd.openxmlformats-package.relationships+xml"/>
  <Override PartName="/ppt/slides/_rels/slide28.xml.rels" ContentType="application/vnd.openxmlformats-package.relationships+xml"/>
  <Override PartName="/ppt/slides/_rels/slide23.xml.rels" ContentType="application/vnd.openxmlformats-package.relationships+xml"/>
  <Override PartName="/ppt/slides/_rels/slide26.xml.rels" ContentType="application/vnd.openxmlformats-package.relationships+xml"/>
  <Override PartName="/ppt/slides/_rels/slide48.xml.rels" ContentType="application/vnd.openxmlformats-package.relationships+xml"/>
  <Override PartName="/ppt/slides/_rels/slide21.xml.rels" ContentType="application/vnd.openxmlformats-package.relationships+xml"/>
  <Override PartName="/ppt/slides/_rels/slide46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25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27.xml.rels" ContentType="application/vnd.openxmlformats-package.relationships+xml"/>
  <Override PartName="/ppt/slides/_rels/slide15.xml.rels" ContentType="application/vnd.openxmlformats-package.relationships+xml"/>
  <Override PartName="/ppt/slides/_rels/slide20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6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37.xml.rels" ContentType="application/vnd.openxmlformats-package.relationships+xml"/>
  <Override PartName="/ppt/slides/_rels/slide4.xml.rels" ContentType="application/vnd.openxmlformats-package.relationships+xml"/>
  <Override PartName="/ppt/slides/_rels/slide17.xml.rels" ContentType="application/vnd.openxmlformats-package.relationships+xml"/>
  <Override PartName="/ppt/slides/_rels/slide43.xml.rels" ContentType="application/vnd.openxmlformats-package.relationships+xml"/>
  <Override PartName="/ppt/slides/_rels/slide3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32.xml" ContentType="application/vnd.openxmlformats-officedocument.presentationml.slide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45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23.xml" ContentType="application/vnd.openxmlformats-officedocument.presentationml.slide+xml"/>
  <Override PartName="/ppt/slides/slide26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28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34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7.xml" ContentType="application/vnd.openxmlformats-officedocument.presentationml.slide+xml"/>
  <Override PartName="/ppt/slides/slide15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35.jpeg" ContentType="image/jpeg"/>
  <Override PartName="/ppt/media/image32.png" ContentType="image/png"/>
  <Override PartName="/ppt/media/image30.png" ContentType="image/png"/>
  <Override PartName="/ppt/media/image27.png" ContentType="image/png"/>
  <Override PartName="/ppt/media/image26.png" ContentType="image/png"/>
  <Override PartName="/ppt/media/image33.png" ContentType="image/png"/>
  <Override PartName="/ppt/media/image25.png" ContentType="image/png"/>
  <Override PartName="/ppt/media/image28.png" ContentType="image/png"/>
  <Override PartName="/ppt/media/image22.png" ContentType="image/png"/>
  <Override PartName="/ppt/media/image3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3.png" ContentType="image/png"/>
  <Override PartName="/ppt/media/image21.jpeg" ContentType="image/jpeg"/>
  <Override PartName="/ppt/media/image23.png" ContentType="image/png"/>
  <Override PartName="/ppt/media/image12.png" ContentType="image/png"/>
  <Override PartName="/ppt/media/image11.jpeg" ContentType="image/jpeg"/>
  <Override PartName="/ppt/media/image15.png" ContentType="image/png"/>
  <Override PartName="/ppt/media/image9.png" ContentType="image/png"/>
  <Override PartName="/ppt/media/image8.png" ContentType="image/png"/>
  <Override PartName="/ppt/media/image29.png" ContentType="image/png"/>
  <Override PartName="/ppt/media/image7.jpeg" ContentType="image/jpeg"/>
  <Override PartName="/ppt/media/image24.png" ContentType="image/png"/>
  <Override PartName="/ppt/media/image6.png" ContentType="image/png"/>
  <Override PartName="/ppt/media/image10.jpeg" ContentType="image/jpeg"/>
  <Override PartName="/ppt/media/image34.jpeg" ContentType="image/jpeg"/>
  <Override PartName="/ppt/media/image5.png" ContentType="image/png"/>
  <Override PartName="/ppt/media/image16.png" ContentType="image/png"/>
  <Override PartName="/ppt/media/image4.jpeg" ContentType="image/jpeg"/>
  <Override PartName="/ppt/media/image17.png" ContentType="image/png"/>
  <Override PartName="/ppt/media/image14.png" ContentType="image/png"/>
  <Override PartName="/ppt/media/image3.png" ContentType="image/png"/>
  <Override PartName="/ppt/media/image2.png" ContentType="image/png"/>
  <Override PartName="/ppt/media/image1.jpeg" ContentType="image/jpe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
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pic>
        <p:nvPicPr>
          <p:cNvPr id="3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0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2565360" y="2397600"/>
            <a:ext cx="4012920" cy="2778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pic>
        <p:nvPicPr>
          <p:cNvPr id="8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2565360" y="2397600"/>
            <a:ext cx="4012920" cy="2778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pic>
        <p:nvPicPr>
          <p:cNvPr id="12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2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2565360" y="2397600"/>
            <a:ext cx="4012920" cy="2778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pPr algn="ctr"/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1335960"/>
            <a:ext cx="9143640" cy="552168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1" name="Line 2"/>
          <p:cNvSpPr/>
          <p:nvPr/>
        </p:nvSpPr>
        <p:spPr>
          <a:xfrm>
            <a:off x="0" y="1331280"/>
            <a:ext cx="9144000" cy="1440"/>
          </a:xfrm>
          <a:prstGeom prst="line">
            <a:avLst/>
          </a:prstGeom>
          <a:ln w="12600">
            <a:solidFill>
              <a:srgbClr val="343437"/>
            </a:solidFill>
            <a:round/>
          </a:ln>
        </p:spPr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2981160" y="273240"/>
            <a:ext cx="3180960" cy="2916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AU" sz="1200">
                <a:solidFill>
                  <a:srgbClr val="000000"/>
                </a:solidFill>
                <a:latin typeface="Garamond"/>
              </a:rPr>
              <a:t>23/10/16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4038480" y="6172200"/>
            <a:ext cx="1066320" cy="30456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91C177D2-790F-4443-8CBF-D17B80A97639}" type="slidenum">
              <a:rPr b="1" lang="en-AU" sz="1200">
                <a:solidFill>
                  <a:srgbClr val="000000"/>
                </a:solidFill>
                <a:latin typeface="Garamond"/>
              </a:rPr>
              <a:t>&lt;number&gt;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ftr"/>
          </p:nvPr>
        </p:nvSpPr>
        <p:spPr>
          <a:xfrm>
            <a:off x="1447920" y="6486480"/>
            <a:ext cx="6248160" cy="29160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Garamond"/>
              </a:rPr>
              <a:t>Click to edit the title text format</a:t>
            </a:r>
            <a:endParaRPr/>
          </a:p>
        </p:txBody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algn="ctr">
              <a:buSzPct val="45000"/>
              <a:buFont typeface="StarSymbol"/>
              <a:buChar char=""/>
            </a:pPr>
            <a:r>
              <a:rPr lang="en-US" sz="2000">
                <a:latin typeface="Garamond"/>
              </a:rPr>
              <a:t>Click to edit the outline text format</a:t>
            </a:r>
            <a:endParaRPr/>
          </a:p>
          <a:p>
            <a:pPr lvl="1" algn="ctr">
              <a:buSzPct val="75000"/>
              <a:buFont typeface="StarSymbol"/>
              <a:buChar char=""/>
            </a:pPr>
            <a:r>
              <a:rPr lang="en-US" sz="1600">
                <a:latin typeface="Garamond"/>
              </a:rPr>
              <a:t>Second Outline Level</a:t>
            </a:r>
            <a:endParaRPr/>
          </a:p>
          <a:p>
            <a:pPr lvl="2" algn="ctr">
              <a:buSzPct val="45000"/>
              <a:buFont typeface="StarSymbol"/>
              <a:buChar char=""/>
            </a:pPr>
            <a:r>
              <a:rPr lang="en-US" sz="1400">
                <a:latin typeface="Garamond"/>
              </a:rPr>
              <a:t>Third Outline Level</a:t>
            </a:r>
            <a:endParaRPr/>
          </a:p>
          <a:p>
            <a:pPr lvl="3" algn="ctr">
              <a:buSzPct val="75000"/>
              <a:buFont typeface="StarSymbol"/>
              <a:buChar char=""/>
            </a:pPr>
            <a:r>
              <a:rPr lang="en-US" sz="1400">
                <a:latin typeface="Garamond"/>
              </a:rPr>
              <a:t>Fourth Outline Level</a:t>
            </a:r>
            <a:endParaRPr/>
          </a:p>
          <a:p>
            <a:pPr lvl="4" algn="ctr">
              <a:buSzPct val="45000"/>
              <a:buFont typeface="StarSymbol"/>
              <a:buChar char=""/>
            </a:pPr>
            <a:r>
              <a:rPr lang="en-US" sz="2000">
                <a:latin typeface="Garamond"/>
              </a:rPr>
              <a:t>Fifth Outline Level</a:t>
            </a:r>
            <a:endParaRPr/>
          </a:p>
          <a:p>
            <a:pPr lvl="5" algn="ctr">
              <a:buSzPct val="45000"/>
              <a:buFont typeface="StarSymbol"/>
              <a:buChar char=""/>
            </a:pPr>
            <a:r>
              <a:rPr lang="en-US" sz="2000">
                <a:latin typeface="Garamond"/>
              </a:rPr>
              <a:t>Sixth Outline Level</a:t>
            </a:r>
            <a:endParaRPr/>
          </a:p>
          <a:p>
            <a:pPr lvl="6" algn="ctr">
              <a:buSzPct val="45000"/>
              <a:buFont typeface="StarSymbol"/>
              <a:buChar char=""/>
            </a:pPr>
            <a:r>
              <a:rPr lang="en-US" sz="2000">
                <a:latin typeface="Garamond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1335960"/>
            <a:ext cx="9143640" cy="552168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42" name="Line 2"/>
          <p:cNvSpPr/>
          <p:nvPr/>
        </p:nvSpPr>
        <p:spPr>
          <a:xfrm>
            <a:off x="0" y="1331280"/>
            <a:ext cx="9144000" cy="1440"/>
          </a:xfrm>
          <a:prstGeom prst="line">
            <a:avLst/>
          </a:prstGeom>
          <a:ln w="12600">
            <a:solidFill>
              <a:srgbClr val="343437"/>
            </a:solidFill>
            <a:round/>
          </a:ln>
        </p:spPr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57200" y="2020680"/>
            <a:ext cx="8229240" cy="407484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Seventh Outline LevelClick to edit Master text styles</a:t>
            </a:r>
            <a:endParaRPr/>
          </a:p>
          <a:p>
            <a:pPr algn="ctr"/>
            <a:r>
              <a:rPr lang="en-US">
                <a:solidFill>
                  <a:srgbClr val="46464a"/>
                </a:solidFill>
                <a:latin typeface="Garamond"/>
              </a:rPr>
              <a:t>Second level</a:t>
            </a:r>
            <a:endParaRPr/>
          </a:p>
          <a:p>
            <a:pPr algn="ctr"/>
            <a:r>
              <a:rPr lang="en-US" sz="1600">
                <a:solidFill>
                  <a:srgbClr val="000000"/>
                </a:solidFill>
                <a:latin typeface="Garamond"/>
              </a:rPr>
              <a:t>Third level</a:t>
            </a:r>
            <a:endParaRPr/>
          </a:p>
          <a:p>
            <a:pPr algn="ctr"/>
            <a:r>
              <a:rPr lang="en-US" sz="1400">
                <a:solidFill>
                  <a:srgbClr val="46464a"/>
                </a:solidFill>
                <a:latin typeface="Garamond"/>
              </a:rPr>
              <a:t>Fourth level</a:t>
            </a:r>
            <a:endParaRPr/>
          </a:p>
          <a:p>
            <a:pPr algn="ctr"/>
            <a:r>
              <a:rPr lang="en-US" sz="1400">
                <a:solidFill>
                  <a:srgbClr val="000000"/>
                </a:solidFill>
                <a:latin typeface="Garamond"/>
              </a:rPr>
              <a:t>Fifth level</a:t>
            </a:r>
            <a:endParaRPr/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Click to edit the title text formatClick to edit Master title style</a:t>
            </a:r>
            <a:endParaRPr/>
          </a:p>
        </p:txBody>
      </p:sp>
      <p:sp>
        <p:nvSpPr>
          <p:cNvPr id="45" name="PlaceHolder 5"/>
          <p:cNvSpPr>
            <a:spLocks noGrp="1"/>
          </p:cNvSpPr>
          <p:nvPr>
            <p:ph type="dt"/>
          </p:nvPr>
        </p:nvSpPr>
        <p:spPr>
          <a:xfrm>
            <a:off x="2981160" y="273240"/>
            <a:ext cx="3180960" cy="2916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AU" sz="1200">
                <a:solidFill>
                  <a:srgbClr val="000000"/>
                </a:solidFill>
                <a:latin typeface="Garamond"/>
              </a:rPr>
              <a:t>23/10/16</a:t>
            </a:r>
            <a:endParaRPr/>
          </a:p>
        </p:txBody>
      </p:sp>
      <p:sp>
        <p:nvSpPr>
          <p:cNvPr id="46" name="PlaceHolder 6"/>
          <p:cNvSpPr>
            <a:spLocks noGrp="1"/>
          </p:cNvSpPr>
          <p:nvPr>
            <p:ph type="sldNum"/>
          </p:nvPr>
        </p:nvSpPr>
        <p:spPr>
          <a:xfrm>
            <a:off x="4038480" y="6172200"/>
            <a:ext cx="1066320" cy="30456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10B7C9D7-6F45-42D8-9A25-3E7874BE1E31}" type="slidenum">
              <a:rPr b="1" lang="en-AU" sz="1200">
                <a:solidFill>
                  <a:srgbClr val="000000"/>
                </a:solidFill>
                <a:latin typeface="Garamond"/>
              </a:rPr>
              <a:t>&lt;number&gt;</a:t>
            </a:fld>
            <a:endParaRPr/>
          </a:p>
        </p:txBody>
      </p:sp>
      <p:sp>
        <p:nvSpPr>
          <p:cNvPr id="47" name="PlaceHolder 7"/>
          <p:cNvSpPr>
            <a:spLocks noGrp="1"/>
          </p:cNvSpPr>
          <p:nvPr>
            <p:ph type="ftr"/>
          </p:nvPr>
        </p:nvSpPr>
        <p:spPr>
          <a:xfrm>
            <a:off x="1447920" y="6486480"/>
            <a:ext cx="6248160" cy="291600"/>
          </a:xfrm>
          <a:prstGeom prst="rect">
            <a:avLst/>
          </a:prstGeom>
        </p:spPr>
        <p:txBody>
          <a:bodyPr anchor="ctr"/>
          <a:p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0" y="1335960"/>
            <a:ext cx="9143640" cy="552168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83" name="Line 2"/>
          <p:cNvSpPr/>
          <p:nvPr/>
        </p:nvSpPr>
        <p:spPr>
          <a:xfrm>
            <a:off x="0" y="1331280"/>
            <a:ext cx="9144000" cy="1440"/>
          </a:xfrm>
          <a:prstGeom prst="line">
            <a:avLst/>
          </a:prstGeom>
          <a:ln w="12600">
            <a:solidFill>
              <a:srgbClr val="343437"/>
            </a:solidFill>
            <a:round/>
          </a:ln>
        </p:spPr>
      </p:sp>
      <p:sp>
        <p:nvSpPr>
          <p:cNvPr id="84" name="CustomShape 3"/>
          <p:cNvSpPr/>
          <p:nvPr/>
        </p:nvSpPr>
        <p:spPr>
          <a:xfrm>
            <a:off x="0" y="0"/>
            <a:ext cx="9143640" cy="293328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85" name="Line 4"/>
          <p:cNvSpPr/>
          <p:nvPr/>
        </p:nvSpPr>
        <p:spPr>
          <a:xfrm>
            <a:off x="0" y="2925000"/>
            <a:ext cx="9144000" cy="1800"/>
          </a:xfrm>
          <a:prstGeom prst="line">
            <a:avLst/>
          </a:prstGeom>
          <a:ln w="12600">
            <a:solidFill>
              <a:srgbClr val="6f6f74"/>
            </a:solidFill>
            <a:round/>
          </a:ln>
        </p:spPr>
      </p:sp>
      <p:sp>
        <p:nvSpPr>
          <p:cNvPr id="86" name="CustomShape 5"/>
          <p:cNvSpPr/>
          <p:nvPr/>
        </p:nvSpPr>
        <p:spPr>
          <a:xfrm>
            <a:off x="2514600" y="2362320"/>
            <a:ext cx="4114440" cy="1127520"/>
          </a:xfrm>
          <a:prstGeom prst="rect">
            <a:avLst/>
          </a:prstGeom>
          <a:solidFill>
            <a:srgbClr val="000000"/>
          </a:solidFill>
          <a:ln w="76320">
            <a:solidFill>
              <a:srgbClr val="000000"/>
            </a:solidFill>
            <a:miter/>
          </a:ln>
        </p:spPr>
      </p:sp>
      <p:sp>
        <p:nvSpPr>
          <p:cNvPr id="87" name="PlaceHolder 6"/>
          <p:cNvSpPr>
            <a:spLocks noGrp="1"/>
          </p:cNvSpPr>
          <p:nvPr>
            <p:ph type="title"/>
          </p:nvPr>
        </p:nvSpPr>
        <p:spPr>
          <a:xfrm>
            <a:off x="2565360" y="2397600"/>
            <a:ext cx="4012920" cy="599040"/>
          </a:xfrm>
          <a:prstGeom prst="rect">
            <a:avLst/>
          </a:prstGeom>
        </p:spPr>
        <p:txBody>
          <a:bodyPr bIns="0" anchor="b"/>
          <a:p>
            <a:pPr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Click to edit the title text formatClick to edit Master title style</a:t>
            </a:r>
            <a:endParaRPr/>
          </a:p>
        </p:txBody>
      </p:sp>
      <p:sp>
        <p:nvSpPr>
          <p:cNvPr id="88" name="PlaceHolder 7"/>
          <p:cNvSpPr>
            <a:spLocks noGrp="1"/>
          </p:cNvSpPr>
          <p:nvPr>
            <p:ph type="dt"/>
          </p:nvPr>
        </p:nvSpPr>
        <p:spPr>
          <a:xfrm>
            <a:off x="2981160" y="273240"/>
            <a:ext cx="3180960" cy="2916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AU" sz="1200">
                <a:solidFill>
                  <a:srgbClr val="000000"/>
                </a:solidFill>
                <a:latin typeface="Garamond"/>
              </a:rPr>
              <a:t>23/10/16</a:t>
            </a:r>
            <a:endParaRPr/>
          </a:p>
        </p:txBody>
      </p:sp>
      <p:sp>
        <p:nvSpPr>
          <p:cNvPr id="89" name="PlaceHolder 8"/>
          <p:cNvSpPr>
            <a:spLocks noGrp="1"/>
          </p:cNvSpPr>
          <p:nvPr>
            <p:ph type="sldNum"/>
          </p:nvPr>
        </p:nvSpPr>
        <p:spPr>
          <a:xfrm>
            <a:off x="4038480" y="6172200"/>
            <a:ext cx="1066320" cy="30456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4A8D2B42-5679-4E92-8AD2-0340B5B7D1BC}" type="slidenum">
              <a:rPr b="1" lang="en-AU" sz="1200">
                <a:solidFill>
                  <a:srgbClr val="000000"/>
                </a:solidFill>
                <a:latin typeface="Garamond"/>
              </a:rPr>
              <a:t>&lt;number&gt;</a:t>
            </a:fld>
            <a:endParaRPr/>
          </a:p>
        </p:txBody>
      </p:sp>
      <p:sp>
        <p:nvSpPr>
          <p:cNvPr id="90" name="PlaceHolder 9"/>
          <p:cNvSpPr>
            <a:spLocks noGrp="1"/>
          </p:cNvSpPr>
          <p:nvPr>
            <p:ph type="ftr"/>
          </p:nvPr>
        </p:nvSpPr>
        <p:spPr>
          <a:xfrm>
            <a:off x="1447920" y="6486480"/>
            <a:ext cx="6248160" cy="29160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91" name="PlaceHolder 10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algn="ctr">
              <a:buSzPct val="45000"/>
              <a:buFont typeface="StarSymbol"/>
              <a:buChar char=""/>
            </a:pPr>
            <a:r>
              <a:rPr lang="en-US" sz="2000">
                <a:latin typeface="Garamond"/>
              </a:rPr>
              <a:t>Click to edit the outline text format</a:t>
            </a:r>
            <a:endParaRPr/>
          </a:p>
          <a:p>
            <a:pPr lvl="1" algn="ctr">
              <a:buSzPct val="75000"/>
              <a:buFont typeface="StarSymbol"/>
              <a:buChar char=""/>
            </a:pPr>
            <a:r>
              <a:rPr lang="en-US" sz="1600">
                <a:latin typeface="Garamond"/>
              </a:rPr>
              <a:t>Second Outline Level</a:t>
            </a:r>
            <a:endParaRPr/>
          </a:p>
          <a:p>
            <a:pPr lvl="2" algn="ctr">
              <a:buSzPct val="45000"/>
              <a:buFont typeface="StarSymbol"/>
              <a:buChar char=""/>
            </a:pPr>
            <a:r>
              <a:rPr lang="en-US" sz="1400">
                <a:latin typeface="Garamond"/>
              </a:rPr>
              <a:t>Third Outline Level</a:t>
            </a:r>
            <a:endParaRPr/>
          </a:p>
          <a:p>
            <a:pPr lvl="3" algn="ctr">
              <a:buSzPct val="75000"/>
              <a:buFont typeface="StarSymbol"/>
              <a:buChar char=""/>
            </a:pPr>
            <a:r>
              <a:rPr lang="en-US" sz="1400">
                <a:latin typeface="Garamond"/>
              </a:rPr>
              <a:t>Fourth Outline Level</a:t>
            </a:r>
            <a:endParaRPr/>
          </a:p>
          <a:p>
            <a:pPr lvl="4" algn="ctr">
              <a:buSzPct val="45000"/>
              <a:buFont typeface="StarSymbol"/>
              <a:buChar char=""/>
            </a:pPr>
            <a:r>
              <a:rPr lang="en-US" sz="2000">
                <a:latin typeface="Garamond"/>
              </a:rPr>
              <a:t>Fifth Outline Level</a:t>
            </a:r>
            <a:endParaRPr/>
          </a:p>
          <a:p>
            <a:pPr lvl="5" algn="ctr">
              <a:buSzPct val="45000"/>
              <a:buFont typeface="StarSymbol"/>
              <a:buChar char=""/>
            </a:pPr>
            <a:r>
              <a:rPr lang="en-US" sz="2000">
                <a:latin typeface="Garamond"/>
              </a:rPr>
              <a:t>Sixth Outline Level</a:t>
            </a:r>
            <a:endParaRPr/>
          </a:p>
          <a:p>
            <a:pPr lvl="6" algn="ctr">
              <a:buSzPct val="45000"/>
              <a:buFont typeface="StarSymbol"/>
              <a:buChar char=""/>
            </a:pPr>
            <a:r>
              <a:rPr lang="en-US" sz="2000">
                <a:latin typeface="Garamond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2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slideLayout" Target="../slideLayouts/slideLayout2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503280" y="576360"/>
            <a:ext cx="7491600" cy="197928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CustomShape 2"/>
          <p:cNvSpPr/>
          <p:nvPr/>
        </p:nvSpPr>
        <p:spPr>
          <a:xfrm>
            <a:off x="453960" y="825480"/>
            <a:ext cx="7491600" cy="464616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CustomShape 3"/>
          <p:cNvSpPr/>
          <p:nvPr/>
        </p:nvSpPr>
        <p:spPr>
          <a:xfrm>
            <a:off x="20520" y="1566000"/>
            <a:ext cx="9123120" cy="4453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93000"/>
              </a:lnSpc>
            </a:pPr>
            <a:r>
              <a:rPr lang="en-AU" sz="5400">
                <a:solidFill>
                  <a:srgbClr val="000000"/>
                </a:solidFill>
                <a:latin typeface="Garamond"/>
              </a:rPr>
              <a:t>Introduction to the</a:t>
            </a:r>
            <a:r>
              <a:rPr lang="en-AU" sz="54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5400">
                <a:solidFill>
                  <a:srgbClr val="000000"/>
                </a:solidFill>
                <a:latin typeface="Garamond"/>
              </a:rPr>
              <a:t>Witchcraft Compiler Collection</a:t>
            </a:r>
            <a:endParaRPr/>
          </a:p>
          <a:p>
            <a:pPr>
              <a:lnSpc>
                <a:spcPct val="93000"/>
              </a:lnSpc>
            </a:pPr>
            <a:endParaRPr/>
          </a:p>
          <a:p>
            <a:pPr>
              <a:lnSpc>
                <a:spcPct val="93000"/>
              </a:lnSpc>
            </a:pPr>
            <a:r>
              <a:rPr lang="en-AU" sz="4400">
                <a:solidFill>
                  <a:srgbClr val="000000"/>
                </a:solidFill>
                <a:latin typeface="Garamond"/>
              </a:rPr>
              <a:t> </a:t>
            </a:r>
            <a:r>
              <a:rPr lang="en-AU" sz="4400">
                <a:solidFill>
                  <a:srgbClr val="000000"/>
                </a:solidFill>
                <a:latin typeface="Garamond"/>
              </a:rPr>
              <a:t>Jonathan Brossard</a:t>
            </a:r>
            <a:r>
              <a:rPr lang="en-AU" sz="44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4400">
                <a:solidFill>
                  <a:srgbClr val="000000"/>
                </a:solidFill>
                <a:latin typeface="Garamond"/>
              </a:rPr>
              <a:t>@endrazine</a:t>
            </a:r>
            <a:endParaRPr/>
          </a:p>
        </p:txBody>
      </p:sp>
      <p:sp>
        <p:nvSpPr>
          <p:cNvPr id="129" name="CustomShape 4"/>
          <p:cNvSpPr/>
          <p:nvPr/>
        </p:nvSpPr>
        <p:spPr>
          <a:xfrm>
            <a:off x="223920" y="6233040"/>
            <a:ext cx="3016080" cy="638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000000"/>
                </a:solidFill>
                <a:latin typeface="Garamond"/>
              </a:rPr>
              <a:t>22 of October 2016</a:t>
            </a:r>
            <a:endParaRPr/>
          </a:p>
        </p:txBody>
      </p:sp>
      <p:sp>
        <p:nvSpPr>
          <p:cNvPr id="130" name="CustomShape 5"/>
          <p:cNvSpPr/>
          <p:nvPr/>
        </p:nvSpPr>
        <p:spPr>
          <a:xfrm>
            <a:off x="4957200" y="6219720"/>
            <a:ext cx="4114800" cy="638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000000"/>
                </a:solidFill>
                <a:latin typeface="Garamond"/>
              </a:rPr>
              <a:t>H2HC Conference, Sao Paulo</a:t>
            </a:r>
            <a:endParaRPr/>
          </a:p>
        </p:txBody>
      </p:sp>
      <p:pic>
        <p:nvPicPr>
          <p:cNvPr id="13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882760" y="3273120"/>
            <a:ext cx="2973240" cy="263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1015920" y="2743200"/>
            <a:ext cx="7255440" cy="2527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 sz="8000">
                <a:solidFill>
                  <a:srgbClr val="ffffff"/>
                </a:solidFill>
                <a:latin typeface="Garamond"/>
              </a:rPr>
              <a:t>DISCLAIMERS</a:t>
            </a:r>
            <a:endParaRPr/>
          </a:p>
        </p:txBody>
      </p:sp>
      <p:sp>
        <p:nvSpPr>
          <p:cNvPr id="147" name="TextShape 2"/>
          <p:cNvSpPr txBox="1"/>
          <p:nvPr/>
        </p:nvSpPr>
        <p:spPr>
          <a:xfrm>
            <a:off x="504000" y="33840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2800">
                <a:latin typeface="Garamond"/>
              </a:rPr>
              <a:t>Disclaimer</a:t>
            </a:r>
            <a:endParaRPr/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1253160" y="3169440"/>
            <a:ext cx="6671520" cy="4074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My employers are not associated with this talk in any way.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This is my personal research.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9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DISCLAIMER</a:t>
            </a:r>
            <a:endParaRPr/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1253160" y="2576880"/>
            <a:ext cx="6671520" cy="4074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This talk received help from the EFF.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Warmest thank you to Nate Cardozo, Andrew Crocker and Mitch Stoltz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Free legal advising to security researchers :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https://www.eff.org/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https://www.eff.org/issues/coders/reverse-engineering-faq</a:t>
            </a:r>
            <a:endParaRPr/>
          </a:p>
        </p:txBody>
      </p:sp>
      <p:sp>
        <p:nvSpPr>
          <p:cNvPr id="151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Legal help</a:t>
            </a:r>
            <a:endParaRPr/>
          </a:p>
        </p:txBody>
      </p:sp>
      <p:pic>
        <p:nvPicPr>
          <p:cNvPr id="152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08000" y="5752440"/>
            <a:ext cx="7212240" cy="799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2607840" y="2576880"/>
            <a:ext cx="5316840" cy="4074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WCC components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“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Libifying” a binary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Unlinking binaries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Crossing a Fish and a Rabbit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Introduction to Witchcraft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Binary “reflection” without a VM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Towards binary self awareness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Future work</a:t>
            </a:r>
            <a:endParaRPr/>
          </a:p>
        </p:txBody>
      </p:sp>
      <p:sp>
        <p:nvSpPr>
          <p:cNvPr id="154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Agenda</a:t>
            </a:r>
            <a:endParaRPr/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96480"/>
            <a:ext cx="9143640" cy="6671520"/>
          </a:xfrm>
          <a:prstGeom prst="rect">
            <a:avLst/>
          </a:prstGeom>
          <a:ln>
            <a:noFill/>
          </a:ln>
        </p:spPr>
      </p:pic>
      <p:sp>
        <p:nvSpPr>
          <p:cNvPr id="156" name="TextShape 1"/>
          <p:cNvSpPr txBox="1"/>
          <p:nvPr/>
        </p:nvSpPr>
        <p:spPr>
          <a:xfrm>
            <a:off x="432000" y="2448000"/>
            <a:ext cx="8229240" cy="1368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3600">
                <a:solidFill>
                  <a:srgbClr val="ffffff"/>
                </a:solidFill>
                <a:latin typeface="Garamond"/>
              </a:rPr>
              <a:t>WCC : components</a:t>
            </a:r>
            <a:endParaRPr/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457200" y="1947240"/>
            <a:ext cx="8229240" cy="39873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 u="sng">
                <a:solidFill>
                  <a:srgbClr val="000000"/>
                </a:solidFill>
                <a:latin typeface="Garamond"/>
              </a:rPr>
              <a:t>Binaries (C)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wld : witchcraft linker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wcc : witchcraft core compiler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wsh : witchcraft shell : dynamic interpreter + scripting engine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u="sng">
                <a:solidFill>
                  <a:srgbClr val="000000"/>
                </a:solidFill>
                <a:latin typeface="Garamond"/>
              </a:rPr>
              <a:t>Scripts (lua, …):</a:t>
            </a:r>
            <a:r>
              <a:rPr lang="en-US" sz="2000" u="sng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wcch : witchcraft header generator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wldd : witchcraft compiler flags generator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...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Host machine : GNU/Linux x86_64 (mostly portable to POSIX systems).</a:t>
            </a:r>
            <a:endParaRPr/>
          </a:p>
        </p:txBody>
      </p:sp>
      <p:sp>
        <p:nvSpPr>
          <p:cNvPr id="158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WCC Components</a:t>
            </a:r>
            <a:endParaRPr/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457200" y="3519360"/>
            <a:ext cx="8229240" cy="2770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Transforming an ELF executable binary into an ELF shared library.</a:t>
            </a:r>
            <a:endParaRPr/>
          </a:p>
        </p:txBody>
      </p:sp>
      <p:sp>
        <p:nvSpPr>
          <p:cNvPr id="160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Wld : “Libification”</a:t>
            </a:r>
            <a:endParaRPr/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2565360" y="3045600"/>
            <a:ext cx="4012920" cy="428400"/>
          </a:xfrm>
          <a:prstGeom prst="rect">
            <a:avLst/>
          </a:prstGeom>
        </p:spPr>
        <p:txBody>
          <a:bodyPr tIns="0"/>
          <a:p>
            <a:pPr algn="ctr">
              <a:lnSpc>
                <a:spcPct val="100000"/>
              </a:lnSpc>
            </a:pPr>
            <a:r>
              <a:rPr lang="en-AU" sz="1600">
                <a:solidFill>
                  <a:srgbClr val="ffffff"/>
                </a:solidFill>
                <a:latin typeface="Garamond"/>
              </a:rPr>
              <a:t>Libification of proftpd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162" name="TextShape 2"/>
          <p:cNvSpPr txBox="1"/>
          <p:nvPr/>
        </p:nvSpPr>
        <p:spPr>
          <a:xfrm>
            <a:off x="2565360" y="2397600"/>
            <a:ext cx="4012920" cy="599040"/>
          </a:xfrm>
          <a:prstGeom prst="rect">
            <a:avLst/>
          </a:prstGeom>
        </p:spPr>
        <p:txBody>
          <a:bodyPr bIns="0" anchor="b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DEMOS</a:t>
            </a:r>
            <a:endParaRPr/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Libification of proftpd</a:t>
            </a:r>
            <a:endParaRPr/>
          </a:p>
        </p:txBody>
      </p:sp>
      <p:pic>
        <p:nvPicPr>
          <p:cNvPr id="164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134000" y="2090520"/>
            <a:ext cx="6876000" cy="459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Content Placeholder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519920" y="2021040"/>
            <a:ext cx="6103800" cy="4074840"/>
          </a:xfrm>
          <a:prstGeom prst="rect">
            <a:avLst/>
          </a:prstGeom>
          <a:ln>
            <a:noFill/>
          </a:ln>
        </p:spPr>
      </p:pic>
      <p:sp>
        <p:nvSpPr>
          <p:cNvPr id="166" name="TextShape 1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We really patched 1 byte only</a:t>
            </a:r>
            <a:endParaRPr/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1253160" y="2576880"/>
            <a:ext cx="6671520" cy="4074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2000">
                <a:solidFill>
                  <a:srgbClr val="ff0000"/>
                </a:solidFill>
                <a:latin typeface="Garamond"/>
              </a:rPr>
              <a:t>The Witchcraft Compiler Collection is free software (MIT/BSD License).</a:t>
            </a:r>
            <a:r>
              <a:rPr b="1" lang="en-US" sz="2000">
                <a:solidFill>
                  <a:srgbClr val="ff0000"/>
                </a:solidFill>
                <a:latin typeface="Garamond"/>
              </a:rPr>
              <a:t>
</a:t>
            </a:r>
            <a:r>
              <a:rPr b="1" lang="en-US" sz="2000" u="sng">
                <a:solidFill>
                  <a:srgbClr val="67aabf"/>
                </a:solidFill>
                <a:latin typeface="Garamond"/>
              </a:rPr>
              <a:t>https://</a:t>
            </a:r>
            <a:r>
              <a:rPr b="1" lang="en-US" sz="2000" u="sng">
                <a:solidFill>
                  <a:srgbClr val="67aabf"/>
                </a:solidFill>
                <a:latin typeface="Garamond"/>
              </a:rPr>
              <a:t>github.com/endrazine/wcc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2000">
                <a:solidFill>
                  <a:srgbClr val="ff0000"/>
                </a:solidFill>
                <a:latin typeface="Garamond"/>
              </a:rPr>
              <a:t>You can write in Lua, Punk-C or C.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2000">
                <a:solidFill>
                  <a:srgbClr val="ff0000"/>
                </a:solidFill>
                <a:latin typeface="Garamond"/>
              </a:rPr>
              <a:t>No assembly skills required.</a:t>
            </a:r>
            <a:endParaRPr/>
          </a:p>
        </p:txBody>
      </p:sp>
      <p:sp>
        <p:nvSpPr>
          <p:cNvPr id="133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TL ; DR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457200" y="2020680"/>
            <a:ext cx="8229240" cy="4074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typedef struct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{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unsigned char e_ident[EI_NIDENT];     /* Magic number and other info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b="1" lang="en-US" sz="2000">
                <a:solidFill>
                  <a:srgbClr val="000000"/>
                </a:solidFill>
                <a:latin typeface="Garamond"/>
              </a:rPr>
              <a:t>Elf64_Half    e_type;                 /* Object file type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Elf64_Half    e_machine;              /* Architecture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Elf64_Word    e_version;              /* Object file version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Elf64_Addr    e_entry;                /* Entry point virtual address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Elf64_Off     e_phoff;                /* Program header table file offset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Elf64_Off     e_shoff;                /* Section header table file offset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Elf64_Word    e_flags;                /* Processor-specific flags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Elf64_Half    e_ehsize;               /* ELF header size in bytes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Elf64_Half    e_phentsize;            /* Program header table entry size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Elf64_Half    e_phnum;                /* Program header table entry count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Elf64_Half    e_shentsize;            /* Section header table entry size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Elf64_Half    e_shnum;                /* Section header table entry count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 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Elf64_Half    e_shstrndx;             /* Section header string table index */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} Elf64_Ehdr;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68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libification</a:t>
            </a:r>
            <a:endParaRPr/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Using our new shared library</a:t>
            </a:r>
            <a:endParaRPr/>
          </a:p>
        </p:txBody>
      </p:sp>
      <p:pic>
        <p:nvPicPr>
          <p:cNvPr id="170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662120" y="1778040"/>
            <a:ext cx="6161760" cy="4915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457200" y="2020680"/>
            <a:ext cx="8229240" cy="4074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We’re really creating a “non relocatable” shared library.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ET_DYN and ET_EXEC ELF files are both executable (ASLR support in the kernel)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This is equivalent to creating a shared library with a non NULL base address (equivalent to prelinking)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 u="sng">
                <a:solidFill>
                  <a:srgbClr val="000000"/>
                </a:solidFill>
                <a:latin typeface="Garamond"/>
              </a:rPr>
              <a:t>Note: 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Amazingly, this shared library is still a valid executable too.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72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How comes this works ?</a:t>
            </a:r>
            <a:endParaRPr/>
          </a:p>
        </p:txBody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2565360" y="3045600"/>
            <a:ext cx="4012920" cy="428400"/>
          </a:xfrm>
          <a:prstGeom prst="rect">
            <a:avLst/>
          </a:prstGeom>
        </p:spPr>
        <p:txBody>
          <a:bodyPr tIns="0"/>
          <a:p>
            <a:pPr algn="ctr">
              <a:lnSpc>
                <a:spcPct val="100000"/>
              </a:lnSpc>
            </a:pPr>
            <a:r>
              <a:rPr lang="en-AU" sz="1600">
                <a:solidFill>
                  <a:srgbClr val="ffffff"/>
                </a:solidFill>
                <a:latin typeface="Garamond"/>
              </a:rPr>
              <a:t>Linking against apache2</a:t>
            </a:r>
            <a:endParaRPr/>
          </a:p>
        </p:txBody>
      </p:sp>
      <p:sp>
        <p:nvSpPr>
          <p:cNvPr id="174" name="TextShape 2"/>
          <p:cNvSpPr txBox="1"/>
          <p:nvPr/>
        </p:nvSpPr>
        <p:spPr>
          <a:xfrm>
            <a:off x="2565360" y="2397600"/>
            <a:ext cx="4012920" cy="599040"/>
          </a:xfrm>
          <a:prstGeom prst="rect">
            <a:avLst/>
          </a:prstGeom>
        </p:spPr>
        <p:txBody>
          <a:bodyPr bIns="0" anchor="b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DEMOS</a:t>
            </a:r>
            <a:endParaRPr/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Apache2 as a shared library</a:t>
            </a:r>
            <a:endParaRPr/>
          </a:p>
        </p:txBody>
      </p:sp>
      <p:pic>
        <p:nvPicPr>
          <p:cNvPr id="176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49400" y="1938240"/>
            <a:ext cx="6876000" cy="459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APache2 as a shared library</a:t>
            </a:r>
            <a:endParaRPr/>
          </a:p>
        </p:txBody>
      </p:sp>
      <p:pic>
        <p:nvPicPr>
          <p:cNvPr id="178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31400" y="1998000"/>
            <a:ext cx="7393680" cy="4784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457200" y="3088800"/>
            <a:ext cx="8229240" cy="25084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The typical approach to reverse engineering is to transform binaries or shared libraries back to source code.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Instead, we aim at transforming final binaries or shared libraries back to ELF relocatable objects, that can later be relinked normally (using gcc/ld) into executables or shared objects.</a:t>
            </a:r>
            <a:endParaRPr/>
          </a:p>
        </p:txBody>
      </p:sp>
      <p:sp>
        <p:nvSpPr>
          <p:cNvPr id="180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Wcc : “unlinking”</a:t>
            </a:r>
            <a:endParaRPr/>
          </a:p>
        </p:txBody>
      </p:sp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Shape 1"/>
          <p:cNvSpPr txBox="1"/>
          <p:nvPr/>
        </p:nvSpPr>
        <p:spPr>
          <a:xfrm>
            <a:off x="457200" y="2020680"/>
            <a:ext cx="2548800" cy="1347840"/>
          </a:xfrm>
          <a:prstGeom prst="rect">
            <a:avLst/>
          </a:prstGeom>
        </p:spPr>
        <p:txBody>
          <a:bodyPr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Source code</a:t>
            </a:r>
            <a:endParaRPr/>
          </a:p>
        </p:txBody>
      </p:sp>
      <p:sp>
        <p:nvSpPr>
          <p:cNvPr id="182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Wcc : “unlinking”</a:t>
            </a:r>
            <a:endParaRPr/>
          </a:p>
        </p:txBody>
      </p:sp>
      <p:sp>
        <p:nvSpPr>
          <p:cNvPr id="183" name="CustomShape 3"/>
          <p:cNvSpPr/>
          <p:nvPr/>
        </p:nvSpPr>
        <p:spPr>
          <a:xfrm>
            <a:off x="4536000" y="1820160"/>
            <a:ext cx="2548800" cy="1347840"/>
          </a:xfrm>
          <a:prstGeom prst="roundRect">
            <a:avLst>
              <a:gd name="adj" fmla="val 16667"/>
            </a:avLst>
          </a:prstGeom>
          <a:solidFill>
            <a:srgbClr val="3366ff"/>
          </a:solidFill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Relocatable objects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(*.o)</a:t>
            </a:r>
            <a:endParaRPr/>
          </a:p>
        </p:txBody>
      </p:sp>
      <p:sp>
        <p:nvSpPr>
          <p:cNvPr id="184" name="CustomShape 4"/>
          <p:cNvSpPr/>
          <p:nvPr/>
        </p:nvSpPr>
        <p:spPr>
          <a:xfrm>
            <a:off x="4546800" y="4544640"/>
            <a:ext cx="2548800" cy="1347840"/>
          </a:xfrm>
          <a:prstGeom prst="roundRect">
            <a:avLst>
              <a:gd name="adj" fmla="val 16667"/>
            </a:avLst>
          </a:prstGeom>
          <a:solidFill>
            <a:srgbClr val="3366ff"/>
          </a:solidFill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Binaries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(executables,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shared libs…)</a:t>
            </a:r>
            <a:endParaRPr/>
          </a:p>
        </p:txBody>
      </p:sp>
      <p:sp>
        <p:nvSpPr>
          <p:cNvPr id="185" name="CustomShape 5"/>
          <p:cNvSpPr/>
          <p:nvPr/>
        </p:nvSpPr>
        <p:spPr>
          <a:xfrm>
            <a:off x="2664000" y="2016000"/>
            <a:ext cx="2072880" cy="12769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cffcc"/>
          </a:solidFill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ffffff"/>
                </a:solidFill>
                <a:latin typeface="Garamond"/>
              </a:rPr>
              <a:t>          </a:t>
            </a:r>
            <a:r>
              <a:rPr lang="en-AU">
                <a:solidFill>
                  <a:srgbClr val="ffffff"/>
                </a:solidFill>
                <a:latin typeface="Garamond"/>
              </a:rPr>
              <a:t>Compiler</a:t>
            </a:r>
            <a:endParaRPr/>
          </a:p>
        </p:txBody>
      </p:sp>
      <p:sp>
        <p:nvSpPr>
          <p:cNvPr id="186" name="CustomShape 6"/>
          <p:cNvSpPr/>
          <p:nvPr/>
        </p:nvSpPr>
        <p:spPr>
          <a:xfrm>
            <a:off x="5494320" y="3097080"/>
            <a:ext cx="699840" cy="191124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ccffcc"/>
          </a:solidFill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ffffff"/>
                </a:solidFill>
                <a:latin typeface="Garamond"/>
              </a:rPr>
              <a:t>Li</a:t>
            </a:r>
            <a:r>
              <a:rPr lang="en-AU">
                <a:solidFill>
                  <a:srgbClr val="ffffff"/>
                </a:solidFill>
                <a:latin typeface="Garamond"/>
              </a:rPr>
              <a:t>
</a:t>
            </a:r>
            <a:r>
              <a:rPr lang="en-AU">
                <a:solidFill>
                  <a:srgbClr val="ffffff"/>
                </a:solidFill>
                <a:latin typeface="Garamond"/>
              </a:rPr>
              <a:t>nke</a:t>
            </a:r>
            <a:r>
              <a:rPr lang="en-AU">
                <a:solidFill>
                  <a:srgbClr val="ffffff"/>
                </a:solidFill>
                <a:latin typeface="Garamond"/>
              </a:rPr>
              <a:t>
</a:t>
            </a:r>
            <a:r>
              <a:rPr lang="en-AU">
                <a:solidFill>
                  <a:srgbClr val="ffffff"/>
                </a:solidFill>
                <a:latin typeface="Garamond"/>
              </a:rPr>
              <a:t>r</a:t>
            </a:r>
            <a:endParaRPr/>
          </a:p>
        </p:txBody>
      </p:sp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457200" y="2020680"/>
            <a:ext cx="2548800" cy="1347840"/>
          </a:xfrm>
          <a:prstGeom prst="rect">
            <a:avLst/>
          </a:prstGeom>
        </p:spPr>
        <p:txBody>
          <a:bodyPr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Source code</a:t>
            </a:r>
            <a:endParaRPr/>
          </a:p>
        </p:txBody>
      </p:sp>
      <p:sp>
        <p:nvSpPr>
          <p:cNvPr id="188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Wcc : “unlinking”</a:t>
            </a:r>
            <a:endParaRPr/>
          </a:p>
        </p:txBody>
      </p:sp>
      <p:sp>
        <p:nvSpPr>
          <p:cNvPr id="189" name="CustomShape 3"/>
          <p:cNvSpPr/>
          <p:nvPr/>
        </p:nvSpPr>
        <p:spPr>
          <a:xfrm>
            <a:off x="4546800" y="2020680"/>
            <a:ext cx="2548800" cy="1347840"/>
          </a:xfrm>
          <a:prstGeom prst="roundRect">
            <a:avLst>
              <a:gd name="adj" fmla="val 16667"/>
            </a:avLst>
          </a:prstGeom>
          <a:solidFill>
            <a:srgbClr val="3366ff"/>
          </a:solidFill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Relocatable objects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(*.o)</a:t>
            </a:r>
            <a:endParaRPr/>
          </a:p>
        </p:txBody>
      </p:sp>
      <p:sp>
        <p:nvSpPr>
          <p:cNvPr id="190" name="CustomShape 4"/>
          <p:cNvSpPr/>
          <p:nvPr/>
        </p:nvSpPr>
        <p:spPr>
          <a:xfrm>
            <a:off x="4546800" y="4544640"/>
            <a:ext cx="2548800" cy="1347840"/>
          </a:xfrm>
          <a:prstGeom prst="roundRect">
            <a:avLst>
              <a:gd name="adj" fmla="val 16667"/>
            </a:avLst>
          </a:prstGeom>
          <a:solidFill>
            <a:srgbClr val="3366ff"/>
          </a:solidFill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Binaries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(executables,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shared libs…)</a:t>
            </a:r>
            <a:endParaRPr/>
          </a:p>
        </p:txBody>
      </p:sp>
      <p:sp>
        <p:nvSpPr>
          <p:cNvPr id="191" name="CustomShape 5"/>
          <p:cNvSpPr/>
          <p:nvPr/>
        </p:nvSpPr>
        <p:spPr>
          <a:xfrm>
            <a:off x="2617560" y="2091600"/>
            <a:ext cx="2072880" cy="12769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cffcc"/>
          </a:solidFill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ffffff"/>
                </a:solidFill>
                <a:latin typeface="Garamond"/>
              </a:rPr>
              <a:t>          </a:t>
            </a:r>
            <a:r>
              <a:rPr lang="en-AU">
                <a:solidFill>
                  <a:srgbClr val="ffffff"/>
                </a:solidFill>
                <a:latin typeface="Garamond"/>
              </a:rPr>
              <a:t>Compiler</a:t>
            </a:r>
            <a:endParaRPr/>
          </a:p>
        </p:txBody>
      </p:sp>
      <p:sp>
        <p:nvSpPr>
          <p:cNvPr id="192" name="CustomShape 6"/>
          <p:cNvSpPr/>
          <p:nvPr/>
        </p:nvSpPr>
        <p:spPr>
          <a:xfrm>
            <a:off x="5494320" y="3097080"/>
            <a:ext cx="699840" cy="191124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ccffcc"/>
          </a:solidFill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ffffff"/>
                </a:solidFill>
                <a:latin typeface="Garamond"/>
              </a:rPr>
              <a:t>Li</a:t>
            </a:r>
            <a:r>
              <a:rPr lang="en-AU">
                <a:solidFill>
                  <a:srgbClr val="ffffff"/>
                </a:solidFill>
                <a:latin typeface="Garamond"/>
              </a:rPr>
              <a:t>
</a:t>
            </a:r>
            <a:r>
              <a:rPr lang="en-AU">
                <a:solidFill>
                  <a:srgbClr val="ffffff"/>
                </a:solidFill>
                <a:latin typeface="Garamond"/>
              </a:rPr>
              <a:t>nke</a:t>
            </a:r>
            <a:r>
              <a:rPr lang="en-AU">
                <a:solidFill>
                  <a:srgbClr val="ffffff"/>
                </a:solidFill>
                <a:latin typeface="Garamond"/>
              </a:rPr>
              <a:t>
</a:t>
            </a:r>
            <a:r>
              <a:rPr lang="en-AU">
                <a:solidFill>
                  <a:srgbClr val="ffffff"/>
                </a:solidFill>
                <a:latin typeface="Garamond"/>
              </a:rPr>
              <a:t>r</a:t>
            </a:r>
            <a:endParaRPr/>
          </a:p>
        </p:txBody>
      </p:sp>
      <p:sp>
        <p:nvSpPr>
          <p:cNvPr id="193" name="CustomShape 7"/>
          <p:cNvSpPr/>
          <p:nvPr/>
        </p:nvSpPr>
        <p:spPr>
          <a:xfrm rot="16200000">
            <a:off x="1832760" y="2819520"/>
            <a:ext cx="2163600" cy="32634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ffff00"/>
          </a:solidFill>
          <a:ln>
            <a:noFill/>
          </a:ln>
        </p:spPr>
      </p:sp>
      <p:sp>
        <p:nvSpPr>
          <p:cNvPr id="194" name="CustomShape 8"/>
          <p:cNvSpPr/>
          <p:nvPr/>
        </p:nvSpPr>
        <p:spPr>
          <a:xfrm>
            <a:off x="2163960" y="5060160"/>
            <a:ext cx="216360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ff0000"/>
                </a:solidFill>
                <a:latin typeface="Garamond"/>
              </a:rPr>
              <a:t>Decompiler</a:t>
            </a:r>
            <a:endParaRPr/>
          </a:p>
        </p:txBody>
      </p:sp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457200" y="2020680"/>
            <a:ext cx="2548800" cy="1347840"/>
          </a:xfrm>
          <a:prstGeom prst="rect">
            <a:avLst/>
          </a:prstGeom>
        </p:spPr>
        <p:txBody>
          <a:bodyPr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Source code</a:t>
            </a:r>
            <a:endParaRPr/>
          </a:p>
        </p:txBody>
      </p:sp>
      <p:sp>
        <p:nvSpPr>
          <p:cNvPr id="196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Wcc : “unlinking”</a:t>
            </a:r>
            <a:endParaRPr/>
          </a:p>
        </p:txBody>
      </p:sp>
      <p:sp>
        <p:nvSpPr>
          <p:cNvPr id="197" name="CustomShape 3"/>
          <p:cNvSpPr/>
          <p:nvPr/>
        </p:nvSpPr>
        <p:spPr>
          <a:xfrm>
            <a:off x="4546800" y="1820160"/>
            <a:ext cx="2548800" cy="1347840"/>
          </a:xfrm>
          <a:prstGeom prst="roundRect">
            <a:avLst>
              <a:gd name="adj" fmla="val 16667"/>
            </a:avLst>
          </a:prstGeom>
          <a:solidFill>
            <a:srgbClr val="3366ff"/>
          </a:solidFill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Relocatable objects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(*.o)</a:t>
            </a:r>
            <a:endParaRPr/>
          </a:p>
        </p:txBody>
      </p:sp>
      <p:sp>
        <p:nvSpPr>
          <p:cNvPr id="198" name="CustomShape 4"/>
          <p:cNvSpPr/>
          <p:nvPr/>
        </p:nvSpPr>
        <p:spPr>
          <a:xfrm>
            <a:off x="4546800" y="4544640"/>
            <a:ext cx="2548800" cy="1347840"/>
          </a:xfrm>
          <a:prstGeom prst="roundRect">
            <a:avLst>
              <a:gd name="adj" fmla="val 16667"/>
            </a:avLst>
          </a:prstGeom>
          <a:solidFill>
            <a:srgbClr val="3366ff"/>
          </a:solidFill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Binaries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(executables,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shared libs…)</a:t>
            </a:r>
            <a:endParaRPr/>
          </a:p>
        </p:txBody>
      </p:sp>
      <p:sp>
        <p:nvSpPr>
          <p:cNvPr id="199" name="CustomShape 5"/>
          <p:cNvSpPr/>
          <p:nvPr/>
        </p:nvSpPr>
        <p:spPr>
          <a:xfrm>
            <a:off x="2617560" y="2363400"/>
            <a:ext cx="2072880" cy="12769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cffcc"/>
          </a:solidFill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ffffff"/>
                </a:solidFill>
                <a:latin typeface="Garamond"/>
              </a:rPr>
              <a:t>          </a:t>
            </a:r>
            <a:r>
              <a:rPr lang="en-AU">
                <a:solidFill>
                  <a:srgbClr val="ffffff"/>
                </a:solidFill>
                <a:latin typeface="Garamond"/>
              </a:rPr>
              <a:t>Compiler</a:t>
            </a:r>
            <a:endParaRPr/>
          </a:p>
        </p:txBody>
      </p:sp>
      <p:sp>
        <p:nvSpPr>
          <p:cNvPr id="200" name="CustomShape 6"/>
          <p:cNvSpPr/>
          <p:nvPr/>
        </p:nvSpPr>
        <p:spPr>
          <a:xfrm>
            <a:off x="5494320" y="3097080"/>
            <a:ext cx="699840" cy="191124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ccffcc"/>
          </a:solidFill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ffffff"/>
                </a:solidFill>
                <a:latin typeface="Garamond"/>
              </a:rPr>
              <a:t>Li</a:t>
            </a:r>
            <a:r>
              <a:rPr lang="en-AU">
                <a:solidFill>
                  <a:srgbClr val="ffffff"/>
                </a:solidFill>
                <a:latin typeface="Garamond"/>
              </a:rPr>
              <a:t>
</a:t>
            </a:r>
            <a:r>
              <a:rPr lang="en-AU">
                <a:solidFill>
                  <a:srgbClr val="ffffff"/>
                </a:solidFill>
                <a:latin typeface="Garamond"/>
              </a:rPr>
              <a:t>nke</a:t>
            </a:r>
            <a:r>
              <a:rPr lang="en-AU">
                <a:solidFill>
                  <a:srgbClr val="ffffff"/>
                </a:solidFill>
                <a:latin typeface="Garamond"/>
              </a:rPr>
              <a:t>
</a:t>
            </a:r>
            <a:r>
              <a:rPr lang="en-AU">
                <a:solidFill>
                  <a:srgbClr val="ffffff"/>
                </a:solidFill>
                <a:latin typeface="Garamond"/>
              </a:rPr>
              <a:t>r</a:t>
            </a:r>
            <a:endParaRPr/>
          </a:p>
        </p:txBody>
      </p:sp>
      <p:sp>
        <p:nvSpPr>
          <p:cNvPr id="201" name="CustomShape 7"/>
          <p:cNvSpPr/>
          <p:nvPr/>
        </p:nvSpPr>
        <p:spPr>
          <a:xfrm rot="16200000">
            <a:off x="1832760" y="2819520"/>
            <a:ext cx="2163600" cy="32634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ffff00"/>
          </a:solidFill>
          <a:ln>
            <a:noFill/>
          </a:ln>
        </p:spPr>
      </p:sp>
      <p:sp>
        <p:nvSpPr>
          <p:cNvPr id="202" name="CustomShape 8"/>
          <p:cNvSpPr/>
          <p:nvPr/>
        </p:nvSpPr>
        <p:spPr>
          <a:xfrm>
            <a:off x="2163960" y="5060160"/>
            <a:ext cx="216360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ff0000"/>
                </a:solidFill>
                <a:latin typeface="Garamond"/>
              </a:rPr>
              <a:t>Decompiler</a:t>
            </a:r>
            <a:endParaRPr/>
          </a:p>
        </p:txBody>
      </p:sp>
      <p:sp>
        <p:nvSpPr>
          <p:cNvPr id="203" name="Line 9"/>
          <p:cNvSpPr/>
          <p:nvPr/>
        </p:nvSpPr>
        <p:spPr>
          <a:xfrm>
            <a:off x="1036440" y="4191840"/>
            <a:ext cx="1581120" cy="867960"/>
          </a:xfrm>
          <a:prstGeom prst="line">
            <a:avLst/>
          </a:prstGeom>
          <a:ln w="76320">
            <a:solidFill>
              <a:srgbClr val="ff0000"/>
            </a:solidFill>
            <a:round/>
          </a:ln>
        </p:spPr>
      </p:sp>
      <p:sp>
        <p:nvSpPr>
          <p:cNvPr id="204" name="Line 10"/>
          <p:cNvSpPr/>
          <p:nvPr/>
        </p:nvSpPr>
        <p:spPr>
          <a:xfrm flipH="1">
            <a:off x="1166040" y="4046040"/>
            <a:ext cx="1348560" cy="1136880"/>
          </a:xfrm>
          <a:prstGeom prst="line">
            <a:avLst/>
          </a:prstGeom>
          <a:ln w="76320">
            <a:solidFill>
              <a:srgbClr val="ff0000"/>
            </a:solidFill>
            <a:round/>
          </a:ln>
        </p:spPr>
      </p:sp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2116800" y="2912400"/>
            <a:ext cx="4986360" cy="2527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 sz="8000">
                <a:solidFill>
                  <a:srgbClr val="ffffff"/>
                </a:solidFill>
                <a:latin typeface="Garamond"/>
              </a:rPr>
              <a:t>Who am I ?</a:t>
            </a:r>
            <a:endParaRPr/>
          </a:p>
        </p:txBody>
      </p:sp>
      <p:pic>
        <p:nvPicPr>
          <p:cNvPr id="13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72000"/>
            <a:ext cx="9144000" cy="6840000"/>
          </a:xfrm>
          <a:prstGeom prst="rect">
            <a:avLst/>
          </a:prstGeom>
          <a:ln>
            <a:noFill/>
          </a:ln>
        </p:spPr>
      </p:pic>
      <p:sp>
        <p:nvSpPr>
          <p:cNvPr id="136" name="TextShape 2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AU" sz="3600">
                <a:solidFill>
                  <a:srgbClr val="ffffff"/>
                </a:solidFill>
                <a:latin typeface="Arial"/>
              </a:rPr>
              <a:t>Who Am I ?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 txBox="1"/>
          <p:nvPr/>
        </p:nvSpPr>
        <p:spPr>
          <a:xfrm>
            <a:off x="457200" y="2020680"/>
            <a:ext cx="2548800" cy="1347840"/>
          </a:xfrm>
          <a:prstGeom prst="rect">
            <a:avLst/>
          </a:prstGeom>
        </p:spPr>
        <p:txBody>
          <a:bodyPr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Source code</a:t>
            </a:r>
            <a:endParaRPr/>
          </a:p>
        </p:txBody>
      </p:sp>
      <p:sp>
        <p:nvSpPr>
          <p:cNvPr id="206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unlinking</a:t>
            </a:r>
            <a:endParaRPr/>
          </a:p>
        </p:txBody>
      </p:sp>
      <p:sp>
        <p:nvSpPr>
          <p:cNvPr id="207" name="CustomShape 3"/>
          <p:cNvSpPr/>
          <p:nvPr/>
        </p:nvSpPr>
        <p:spPr>
          <a:xfrm>
            <a:off x="4536000" y="1800000"/>
            <a:ext cx="2548800" cy="1347840"/>
          </a:xfrm>
          <a:prstGeom prst="roundRect">
            <a:avLst>
              <a:gd name="adj" fmla="val 16667"/>
            </a:avLst>
          </a:prstGeom>
          <a:solidFill>
            <a:srgbClr val="3366ff"/>
          </a:solidFill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Relocatable objects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(*.o)</a:t>
            </a:r>
            <a:endParaRPr/>
          </a:p>
        </p:txBody>
      </p:sp>
      <p:sp>
        <p:nvSpPr>
          <p:cNvPr id="208" name="CustomShape 4"/>
          <p:cNvSpPr/>
          <p:nvPr/>
        </p:nvSpPr>
        <p:spPr>
          <a:xfrm>
            <a:off x="4546800" y="4544640"/>
            <a:ext cx="2548800" cy="1347840"/>
          </a:xfrm>
          <a:prstGeom prst="roundRect">
            <a:avLst>
              <a:gd name="adj" fmla="val 16667"/>
            </a:avLst>
          </a:prstGeom>
          <a:solidFill>
            <a:srgbClr val="3366ff"/>
          </a:solidFill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Binaries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(executables,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AU" sz="2000">
                <a:solidFill>
                  <a:srgbClr val="000000"/>
                </a:solidFill>
                <a:latin typeface="Garamond"/>
              </a:rPr>
              <a:t>shared libs…)</a:t>
            </a:r>
            <a:endParaRPr/>
          </a:p>
        </p:txBody>
      </p:sp>
      <p:sp>
        <p:nvSpPr>
          <p:cNvPr id="209" name="CustomShape 5"/>
          <p:cNvSpPr/>
          <p:nvPr/>
        </p:nvSpPr>
        <p:spPr>
          <a:xfrm>
            <a:off x="2617560" y="2363400"/>
            <a:ext cx="2072880" cy="12769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cffcc"/>
          </a:solidFill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ffffff"/>
                </a:solidFill>
                <a:latin typeface="Garamond"/>
              </a:rPr>
              <a:t>          </a:t>
            </a:r>
            <a:r>
              <a:rPr lang="en-AU">
                <a:solidFill>
                  <a:srgbClr val="ffffff"/>
                </a:solidFill>
                <a:latin typeface="Garamond"/>
              </a:rPr>
              <a:t>Compiler</a:t>
            </a:r>
            <a:endParaRPr/>
          </a:p>
        </p:txBody>
      </p:sp>
      <p:sp>
        <p:nvSpPr>
          <p:cNvPr id="210" name="CustomShape 6"/>
          <p:cNvSpPr/>
          <p:nvPr/>
        </p:nvSpPr>
        <p:spPr>
          <a:xfrm>
            <a:off x="5494320" y="3097080"/>
            <a:ext cx="699840" cy="191124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ccffcc"/>
          </a:solidFill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ffffff"/>
                </a:solidFill>
                <a:latin typeface="Garamond"/>
              </a:rPr>
              <a:t>Li</a:t>
            </a:r>
            <a:r>
              <a:rPr lang="en-AU">
                <a:solidFill>
                  <a:srgbClr val="ffffff"/>
                </a:solidFill>
                <a:latin typeface="Garamond"/>
              </a:rPr>
              <a:t>
</a:t>
            </a:r>
            <a:r>
              <a:rPr lang="en-AU">
                <a:solidFill>
                  <a:srgbClr val="ffffff"/>
                </a:solidFill>
                <a:latin typeface="Garamond"/>
              </a:rPr>
              <a:t>nke</a:t>
            </a:r>
            <a:r>
              <a:rPr lang="en-AU">
                <a:solidFill>
                  <a:srgbClr val="ffffff"/>
                </a:solidFill>
                <a:latin typeface="Garamond"/>
              </a:rPr>
              <a:t>
</a:t>
            </a:r>
            <a:r>
              <a:rPr lang="en-AU">
                <a:solidFill>
                  <a:srgbClr val="ffffff"/>
                </a:solidFill>
                <a:latin typeface="Garamond"/>
              </a:rPr>
              <a:t>r</a:t>
            </a:r>
            <a:endParaRPr/>
          </a:p>
        </p:txBody>
      </p:sp>
      <p:sp>
        <p:nvSpPr>
          <p:cNvPr id="211" name="CustomShape 7"/>
          <p:cNvSpPr/>
          <p:nvPr/>
        </p:nvSpPr>
        <p:spPr>
          <a:xfrm rot="16200000">
            <a:off x="1832760" y="2819520"/>
            <a:ext cx="2163600" cy="32634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ffff00"/>
          </a:solidFill>
          <a:ln>
            <a:noFill/>
          </a:ln>
        </p:spPr>
      </p:sp>
      <p:sp>
        <p:nvSpPr>
          <p:cNvPr id="212" name="CustomShape 8"/>
          <p:cNvSpPr/>
          <p:nvPr/>
        </p:nvSpPr>
        <p:spPr>
          <a:xfrm>
            <a:off x="2163960" y="5060160"/>
            <a:ext cx="216360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ff0000"/>
                </a:solidFill>
                <a:latin typeface="Garamond"/>
              </a:rPr>
              <a:t>Decompiler</a:t>
            </a:r>
            <a:endParaRPr/>
          </a:p>
        </p:txBody>
      </p:sp>
      <p:sp>
        <p:nvSpPr>
          <p:cNvPr id="213" name="Line 9"/>
          <p:cNvSpPr/>
          <p:nvPr/>
        </p:nvSpPr>
        <p:spPr>
          <a:xfrm>
            <a:off x="1036440" y="4191840"/>
            <a:ext cx="1581120" cy="867960"/>
          </a:xfrm>
          <a:prstGeom prst="line">
            <a:avLst/>
          </a:prstGeom>
          <a:ln w="76320">
            <a:solidFill>
              <a:srgbClr val="ff0000"/>
            </a:solidFill>
            <a:round/>
          </a:ln>
        </p:spPr>
      </p:sp>
      <p:sp>
        <p:nvSpPr>
          <p:cNvPr id="214" name="Line 10"/>
          <p:cNvSpPr/>
          <p:nvPr/>
        </p:nvSpPr>
        <p:spPr>
          <a:xfrm flipH="1">
            <a:off x="1166040" y="4046040"/>
            <a:ext cx="1348560" cy="1136880"/>
          </a:xfrm>
          <a:prstGeom prst="line">
            <a:avLst/>
          </a:prstGeom>
          <a:ln w="76320">
            <a:solidFill>
              <a:srgbClr val="ff0000"/>
            </a:solidFill>
            <a:round/>
          </a:ln>
        </p:spPr>
      </p:sp>
      <p:sp>
        <p:nvSpPr>
          <p:cNvPr id="215" name="CustomShape 11"/>
          <p:cNvSpPr/>
          <p:nvPr/>
        </p:nvSpPr>
        <p:spPr>
          <a:xfrm>
            <a:off x="6194880" y="2934720"/>
            <a:ext cx="531000" cy="208584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360">
            <a:solidFill>
              <a:srgbClr val="ffffff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AU">
                <a:solidFill>
                  <a:srgbClr val="ffffff"/>
                </a:solidFill>
                <a:latin typeface="Garamond"/>
              </a:rPr>
              <a:t>w</a:t>
            </a:r>
            <a:r>
              <a:rPr lang="en-AU">
                <a:solidFill>
                  <a:srgbClr val="ffffff"/>
                </a:solidFill>
                <a:latin typeface="Garamond"/>
              </a:rPr>
              <a:t>
</a:t>
            </a:r>
            <a:r>
              <a:rPr lang="en-AU">
                <a:solidFill>
                  <a:srgbClr val="ffffff"/>
                </a:solidFill>
                <a:latin typeface="Garamond"/>
              </a:rPr>
              <a:t>c</a:t>
            </a:r>
            <a:r>
              <a:rPr lang="en-AU">
                <a:solidFill>
                  <a:srgbClr val="ffffff"/>
                </a:solidFill>
                <a:latin typeface="Garamond"/>
              </a:rPr>
              <a:t>
</a:t>
            </a:r>
            <a:r>
              <a:rPr lang="en-AU">
                <a:solidFill>
                  <a:srgbClr val="ffffff"/>
                </a:solidFill>
                <a:latin typeface="Garamond"/>
              </a:rPr>
              <a:t>c</a:t>
            </a:r>
            <a:endParaRPr/>
          </a:p>
        </p:txBody>
      </p:sp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extShape 1"/>
          <p:cNvSpPr txBox="1"/>
          <p:nvPr/>
        </p:nvSpPr>
        <p:spPr>
          <a:xfrm>
            <a:off x="457200" y="2020680"/>
            <a:ext cx="8229240" cy="4074840"/>
          </a:xfrm>
          <a:prstGeom prst="rect">
            <a:avLst/>
          </a:prstGeom>
        </p:spPr>
        <p:txBody>
          <a:bodyPr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The command line is made to resemble the syntax of gcc :</a:t>
            </a:r>
            <a:endParaRPr/>
          </a:p>
        </p:txBody>
      </p:sp>
      <p:sp>
        <p:nvSpPr>
          <p:cNvPr id="217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WCC : Command line</a:t>
            </a:r>
            <a:endParaRPr/>
          </a:p>
        </p:txBody>
      </p:sp>
      <p:pic>
        <p:nvPicPr>
          <p:cNvPr id="218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633320" y="2540160"/>
            <a:ext cx="5867640" cy="406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Shape 1"/>
          <p:cNvSpPr txBox="1"/>
          <p:nvPr/>
        </p:nvSpPr>
        <p:spPr>
          <a:xfrm>
            <a:off x="457200" y="2892960"/>
            <a:ext cx="8229240" cy="34398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The front end is build around libbfd. The backend is trivial C to copy each mapped section of the binary, handle symbols and relocations.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 u="sng">
                <a:solidFill>
                  <a:srgbClr val="000000"/>
                </a:solidFill>
                <a:latin typeface="Garamond"/>
              </a:rPr>
              <a:t>Benefit of using libbfd :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 the input binary doesn’t need to be an ELF !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=&gt; We can for instance transform a Win64 executable into ELF 64b relocatable objects…</a:t>
            </a:r>
            <a:endParaRPr/>
          </a:p>
        </p:txBody>
      </p:sp>
      <p:sp>
        <p:nvSpPr>
          <p:cNvPr id="220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Wcc : internals</a:t>
            </a:r>
            <a:endParaRPr/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2448000" y="2997360"/>
            <a:ext cx="4248000" cy="428400"/>
          </a:xfrm>
          <a:prstGeom prst="rect">
            <a:avLst/>
          </a:prstGeom>
        </p:spPr>
        <p:txBody>
          <a:bodyPr tIns="0"/>
          <a:p>
            <a:pPr algn="ctr">
              <a:lnSpc>
                <a:spcPct val="100000"/>
              </a:lnSpc>
            </a:pPr>
            <a:r>
              <a:rPr lang="en-AU" sz="1600">
                <a:solidFill>
                  <a:srgbClr val="ffffff"/>
                </a:solidFill>
                <a:latin typeface="Garamond"/>
              </a:rPr>
              <a:t>(Binary to object file to relocatable to </a:t>
            </a:r>
            <a:r>
              <a:rPr lang="en-AU" sz="1600">
                <a:solidFill>
                  <a:srgbClr val="ffffff"/>
                </a:solidFill>
                <a:latin typeface="Garamond"/>
              </a:rPr>
              <a:t>
</a:t>
            </a:r>
            <a:r>
              <a:rPr lang="en-AU" sz="1600">
                <a:solidFill>
                  <a:srgbClr val="ffffff"/>
                </a:solidFill>
                <a:latin typeface="Garamond"/>
              </a:rPr>
              <a:t>unstripped library)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222" name="TextShape 2"/>
          <p:cNvSpPr txBox="1"/>
          <p:nvPr/>
        </p:nvSpPr>
        <p:spPr>
          <a:xfrm>
            <a:off x="2565360" y="2397600"/>
            <a:ext cx="4012920" cy="599040"/>
          </a:xfrm>
          <a:prstGeom prst="rect">
            <a:avLst/>
          </a:prstGeom>
        </p:spPr>
        <p:txBody>
          <a:bodyPr bIns="0" anchor="b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DEMO</a:t>
            </a:r>
            <a:endParaRPr/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Shape 1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WCC : demo</a:t>
            </a:r>
            <a:endParaRPr/>
          </a:p>
        </p:txBody>
      </p:sp>
      <p:pic>
        <p:nvPicPr>
          <p:cNvPr id="224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134000" y="1938960"/>
            <a:ext cx="6876000" cy="4761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1"/>
          <p:cNvSpPr txBox="1"/>
          <p:nvPr/>
        </p:nvSpPr>
        <p:spPr>
          <a:xfrm>
            <a:off x="2565360" y="3045600"/>
            <a:ext cx="4012920" cy="428400"/>
          </a:xfrm>
          <a:prstGeom prst="rect">
            <a:avLst/>
          </a:prstGeom>
        </p:spPr>
        <p:txBody>
          <a:bodyPr tIns="0"/>
          <a:p>
            <a:pPr algn="ctr">
              <a:lnSpc>
                <a:spcPct val="100000"/>
              </a:lnSpc>
            </a:pPr>
            <a:r>
              <a:rPr lang="en-AU" sz="1600">
                <a:solidFill>
                  <a:srgbClr val="ffffff"/>
                </a:solidFill>
                <a:latin typeface="Garamond"/>
              </a:rPr>
              <a:t>(Crossing a Fish and a Rabbit)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226" name="TextShape 2"/>
          <p:cNvSpPr txBox="1"/>
          <p:nvPr/>
        </p:nvSpPr>
        <p:spPr>
          <a:xfrm>
            <a:off x="2565360" y="2397600"/>
            <a:ext cx="4012920" cy="599040"/>
          </a:xfrm>
          <a:prstGeom prst="rect">
            <a:avLst/>
          </a:prstGeom>
        </p:spPr>
        <p:txBody>
          <a:bodyPr bIns="0" anchor="b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DEMO</a:t>
            </a:r>
            <a:endParaRPr/>
          </a:p>
        </p:txBody>
      </p:sp>
    </p:spTree>
  </p:cSld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Shape 1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PE + ELF = PELF</a:t>
            </a:r>
            <a:endParaRPr/>
          </a:p>
        </p:txBody>
      </p:sp>
      <p:pic>
        <p:nvPicPr>
          <p:cNvPr id="228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865800" y="1820880"/>
            <a:ext cx="2628360" cy="1971000"/>
          </a:xfrm>
          <a:prstGeom prst="rect">
            <a:avLst/>
          </a:prstGeom>
          <a:ln>
            <a:noFill/>
          </a:ln>
        </p:spPr>
      </p:pic>
      <p:pic>
        <p:nvPicPr>
          <p:cNvPr id="229" name="Picture 4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163120" y="1885320"/>
            <a:ext cx="2932200" cy="1906560"/>
          </a:xfrm>
          <a:prstGeom prst="rect">
            <a:avLst/>
          </a:prstGeom>
          <a:ln>
            <a:noFill/>
          </a:ln>
        </p:spPr>
      </p:pic>
      <p:sp>
        <p:nvSpPr>
          <p:cNvPr id="230" name="CustomShape 2"/>
          <p:cNvSpPr/>
          <p:nvPr/>
        </p:nvSpPr>
        <p:spPr>
          <a:xfrm>
            <a:off x="3845160" y="2334960"/>
            <a:ext cx="914040" cy="914040"/>
          </a:xfrm>
          <a:prstGeom prst="mathPlus">
            <a:avLst>
              <a:gd name="adj1" fmla="val 23520"/>
            </a:avLst>
          </a:prstGeom>
          <a:solidFill>
            <a:srgbClr val="3366ff"/>
          </a:solidFill>
          <a:ln w="9360">
            <a:solidFill>
              <a:srgbClr val="6f6f74"/>
            </a:solidFill>
            <a:round/>
          </a:ln>
        </p:spPr>
      </p:sp>
      <p:sp>
        <p:nvSpPr>
          <p:cNvPr id="231" name="CustomShape 3"/>
          <p:cNvSpPr/>
          <p:nvPr/>
        </p:nvSpPr>
        <p:spPr>
          <a:xfrm>
            <a:off x="3767400" y="3792240"/>
            <a:ext cx="914040" cy="91404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3366ff"/>
          </a:solidFill>
          <a:ln w="9360">
            <a:solidFill>
              <a:srgbClr val="6f6f74"/>
            </a:solidFill>
            <a:round/>
          </a:ln>
        </p:spPr>
      </p:sp>
      <p:pic>
        <p:nvPicPr>
          <p:cNvPr id="232" name="Picture 7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836080" y="4706640"/>
            <a:ext cx="2628360" cy="1971000"/>
          </a:xfrm>
          <a:prstGeom prst="rect">
            <a:avLst/>
          </a:prstGeom>
          <a:ln>
            <a:noFill/>
          </a:ln>
        </p:spPr>
      </p:pic>
      <p:pic>
        <p:nvPicPr>
          <p:cNvPr id="233" name="Picture 8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4156920" y="4706640"/>
            <a:ext cx="1718280" cy="1971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1" dur="indefinite" restart="never" nodeType="tmRoot">
          <p:childTnLst>
            <p:seq>
              <p:cTn id="7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WCC : PE32 to ELF64</a:t>
            </a:r>
            <a:endParaRPr/>
          </a:p>
        </p:txBody>
      </p:sp>
      <p:pic>
        <p:nvPicPr>
          <p:cNvPr id="235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243800" y="1869480"/>
            <a:ext cx="6876000" cy="4761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3" dur="indefinite" restart="never" nodeType="tmRoot">
          <p:childTnLst>
            <p:seq>
              <p:cTn id="7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Shape 1"/>
          <p:cNvSpPr txBox="1"/>
          <p:nvPr/>
        </p:nvSpPr>
        <p:spPr>
          <a:xfrm>
            <a:off x="2565360" y="3045600"/>
            <a:ext cx="4012920" cy="428400"/>
          </a:xfrm>
          <a:prstGeom prst="rect">
            <a:avLst/>
          </a:prstGeom>
        </p:spPr>
        <p:txBody>
          <a:bodyPr tIns="0"/>
          <a:p>
            <a:pPr algn="ctr">
              <a:lnSpc>
                <a:spcPct val="100000"/>
              </a:lnSpc>
            </a:pPr>
            <a:r>
              <a:rPr lang="en-AU" sz="1600">
                <a:solidFill>
                  <a:srgbClr val="ffffff"/>
                </a:solidFill>
                <a:latin typeface="Garamond"/>
              </a:rPr>
              <a:t>Native OpenBSD on linux</a:t>
            </a:r>
            <a:endParaRPr/>
          </a:p>
        </p:txBody>
      </p:sp>
      <p:sp>
        <p:nvSpPr>
          <p:cNvPr id="237" name="TextShape 2"/>
          <p:cNvSpPr txBox="1"/>
          <p:nvPr/>
        </p:nvSpPr>
        <p:spPr>
          <a:xfrm>
            <a:off x="2565360" y="2397600"/>
            <a:ext cx="4012920" cy="599040"/>
          </a:xfrm>
          <a:prstGeom prst="rect">
            <a:avLst/>
          </a:prstGeom>
        </p:spPr>
        <p:txBody>
          <a:bodyPr bIns="0" anchor="b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DEMO</a:t>
            </a:r>
            <a:endParaRPr/>
          </a:p>
        </p:txBody>
      </p:sp>
    </p:spTree>
  </p:cSld>
  <p:timing>
    <p:tnLst>
      <p:par>
        <p:cTn id="75" dur="indefinite" restart="never" nodeType="tmRoot">
          <p:childTnLst>
            <p:seq>
              <p:cTn id="7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xtShape 1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Introduction to</a:t>
            </a:r>
            <a:r>
              <a:rPr b="1" lang="en-US">
                <a:solidFill>
                  <a:srgbClr val="ffffff"/>
                </a:solidFill>
                <a:latin typeface="Garamond"/>
              </a:rPr>
              <a:t>
</a:t>
            </a:r>
            <a:r>
              <a:rPr b="1" lang="en-US">
                <a:solidFill>
                  <a:srgbClr val="ffffff"/>
                </a:solidFill>
                <a:latin typeface="Garamond"/>
              </a:rPr>
              <a:t>Witchcraft</a:t>
            </a:r>
            <a:endParaRPr/>
          </a:p>
        </p:txBody>
      </p:sp>
      <p:pic>
        <p:nvPicPr>
          <p:cNvPr id="239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4400" y="1927440"/>
            <a:ext cx="7281000" cy="4853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7" dur="indefinite" restart="never" nodeType="tmRoot">
          <p:childTnLst>
            <p:seq>
              <p:cTn id="7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71600" y="628560"/>
            <a:ext cx="6575760" cy="5805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1"/>
          <p:cNvSpPr txBox="1"/>
          <p:nvPr/>
        </p:nvSpPr>
        <p:spPr>
          <a:xfrm>
            <a:off x="457200" y="2020680"/>
            <a:ext cx="8229240" cy="4074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Now that we know how to transform arbitrary binaries into shared libraries, we can load them into our address space via dlopen().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Let’s implement the same features as traditional virtual machines, but for raw binaries !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u="sng">
                <a:solidFill>
                  <a:srgbClr val="000000"/>
                </a:solidFill>
                <a:latin typeface="Garamond"/>
              </a:rPr>
              <a:t>Whish list :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Load arbitrary applications into memory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Execute arbitrary functions with any arguments (and get results)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Monitor/Trace execution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Automated functions prototyping/annotation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Learn new behavior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Examine/Modify arbitrary memory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41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Binary  “reflection” </a:t>
            </a:r>
            <a:r>
              <a:rPr b="1" lang="en-US">
                <a:solidFill>
                  <a:srgbClr val="ffffff"/>
                </a:solidFill>
                <a:latin typeface="Garamond"/>
              </a:rPr>
              <a:t>
</a:t>
            </a:r>
            <a:r>
              <a:rPr b="1" lang="en-US">
                <a:solidFill>
                  <a:srgbClr val="ffffff"/>
                </a:solidFill>
                <a:latin typeface="Garamond"/>
              </a:rPr>
              <a:t>without a VM</a:t>
            </a:r>
            <a:endParaRPr/>
          </a:p>
        </p:txBody>
      </p:sp>
    </p:spTree>
  </p:cSld>
  <p:timing>
    <p:tnLst>
      <p:par>
        <p:cTn id="79" dur="indefinite" restart="never" nodeType="tmRoot">
          <p:childTnLst>
            <p:seq>
              <p:cTn id="8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Shape 1"/>
          <p:cNvSpPr txBox="1"/>
          <p:nvPr/>
        </p:nvSpPr>
        <p:spPr>
          <a:xfrm>
            <a:off x="457200" y="2732040"/>
            <a:ext cx="8229240" cy="2957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Loading is done via dlopen().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The core engine/shell is built around lua.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Can be compiled with luajit to get JIT compilation.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Tracing/Memory analysis doesn’t rely on ptrace() : we share the address space.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Lightweight : ~5k lines of C.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No disassembler (as of writing. Subject to change).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No need for /proc support !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Function names mapped in each library is dumped from the link_map cache.</a:t>
            </a:r>
            <a:endParaRPr/>
          </a:p>
        </p:txBody>
      </p:sp>
      <p:sp>
        <p:nvSpPr>
          <p:cNvPr id="243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WSH : architecture</a:t>
            </a:r>
            <a:endParaRPr/>
          </a:p>
        </p:txBody>
      </p:sp>
    </p:spTree>
  </p:cSld>
  <p:timing>
    <p:tnLst>
      <p:par>
        <p:cTn id="81" dur="indefinite" restart="never" nodeType="tmRoot">
          <p:childTnLst>
            <p:seq>
              <p:cTn id="8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457200" y="2020680"/>
            <a:ext cx="8229240" cy="4532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ff0000"/>
                </a:solidFill>
                <a:latin typeface="Garamond"/>
              </a:rPr>
              <a:t>Distinctive features:</a:t>
            </a:r>
            <a:r>
              <a:rPr lang="en-US" sz="2000">
                <a:solidFill>
                  <a:srgbClr val="ff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We fully share the address space with analyzed applications (no ptrace() nor context switches).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Requires no privileges/capabilities (no root, no ptrace(), no CAP_PTRACE, no /proc…)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No disassembly : fully portable (POSIX)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- Implements “reflection” for binaries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Full featured programming language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- Interactive and/or fully scriptable, autonomous programs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Has no types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Has no fixed API : any function you load in memory becomes available in WSH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Functions have no prototypes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=&gt; Can call arbitrary functions without knowing their prototypes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=&gt; Allows for extended function annotations (to be fully automated)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=&gt; Steal/Reuse any code. Add scripting to any application.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                           </a:t>
            </a:r>
            <a:r>
              <a:rPr lang="en-US" sz="2000">
                <a:solidFill>
                  <a:srgbClr val="ff0000"/>
                </a:solidFill>
                <a:latin typeface="Garamond"/>
              </a:rPr>
              <a:t>NONE OF THIS IS SUPPOSED TO WORK</a:t>
            </a:r>
            <a:endParaRPr/>
          </a:p>
        </p:txBody>
      </p:sp>
      <p:sp>
        <p:nvSpPr>
          <p:cNvPr id="245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Wsh : The wichcraft interpreter</a:t>
            </a:r>
            <a:endParaRPr/>
          </a:p>
        </p:txBody>
      </p:sp>
    </p:spTree>
  </p:cSld>
  <p:timing>
    <p:tnLst>
      <p:par>
        <p:cTn id="83" dur="indefinite" restart="never" nodeType="tmRoot">
          <p:childTnLst>
            <p:seq>
              <p:cTn id="8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1"/>
          <p:cNvSpPr txBox="1"/>
          <p:nvPr/>
        </p:nvSpPr>
        <p:spPr>
          <a:xfrm>
            <a:off x="457200" y="2020680"/>
            <a:ext cx="8229240" cy="4074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ff0000"/>
                </a:solidFill>
                <a:latin typeface="Garamond"/>
              </a:rPr>
              <a:t>Advanced features: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Loads any code via dlopen() : this solves relocations, symbols resolution, dependencies for us.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Secondary loader bfd based (could load invalid binaries, anything in memory).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Dumping of dynamic linker cash internals (undocumented) : linkmap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- Breakpoints without int 0x03 (use SIGINVALID + invalid opcode)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- Bruteforcing of mapped memory pages via msync() (0day, no /proc needed)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Wsh can be compiled to do JIT compilation on the fly at runtime.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- Automated fuzzing/extended prototyping/functional testing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                      </a:t>
            </a:r>
            <a:r>
              <a:rPr lang="en-US" sz="2000">
                <a:solidFill>
                  <a:srgbClr val="ff0000"/>
                </a:solidFill>
                <a:latin typeface="Garamond"/>
              </a:rPr>
              <a:t>NONE OF THIS IS SUPPOSED TO WORK</a:t>
            </a:r>
            <a:endParaRPr/>
          </a:p>
        </p:txBody>
      </p:sp>
      <p:sp>
        <p:nvSpPr>
          <p:cNvPr id="247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Wsh : The wichcraft interpreter</a:t>
            </a:r>
            <a:endParaRPr/>
          </a:p>
        </p:txBody>
      </p:sp>
    </p:spTree>
  </p:cSld>
  <p:timing>
    <p:tnLst>
      <p:par>
        <p:cTn id="85" dur="indefinite" restart="never" nodeType="tmRoot">
          <p:childTnLst>
            <p:seq>
              <p:cTn id="8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Shape 1"/>
          <p:cNvSpPr txBox="1"/>
          <p:nvPr/>
        </p:nvSpPr>
        <p:spPr>
          <a:xfrm>
            <a:off x="2565360" y="3045600"/>
            <a:ext cx="4012920" cy="428400"/>
          </a:xfrm>
          <a:prstGeom prst="rect">
            <a:avLst/>
          </a:prstGeom>
        </p:spPr>
        <p:txBody>
          <a:bodyPr tIns="0"/>
          <a:p>
            <a:pPr algn="ctr">
              <a:lnSpc>
                <a:spcPct val="100000"/>
              </a:lnSpc>
            </a:pPr>
            <a:r>
              <a:rPr lang="en-AU" sz="1600">
                <a:solidFill>
                  <a:srgbClr val="ffffff"/>
                </a:solidFill>
                <a:latin typeface="Garamond"/>
              </a:rPr>
              <a:t>(Punk-C/Punxie)</a:t>
            </a:r>
            <a:endParaRPr/>
          </a:p>
        </p:txBody>
      </p:sp>
      <p:sp>
        <p:nvSpPr>
          <p:cNvPr id="249" name="TextShape 2"/>
          <p:cNvSpPr txBox="1"/>
          <p:nvPr/>
        </p:nvSpPr>
        <p:spPr>
          <a:xfrm>
            <a:off x="2565360" y="2397600"/>
            <a:ext cx="4012920" cy="599040"/>
          </a:xfrm>
          <a:prstGeom prst="rect">
            <a:avLst/>
          </a:prstGeom>
        </p:spPr>
        <p:txBody>
          <a:bodyPr bIns="0" anchor="b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Witchcraft</a:t>
            </a:r>
            <a:endParaRPr/>
          </a:p>
        </p:txBody>
      </p:sp>
    </p:spTree>
  </p:cSld>
  <p:timing>
    <p:tnLst>
      <p:par>
        <p:cTn id="87" dur="indefinite" restart="never" nodeType="tmRoot">
          <p:childTnLst>
            <p:seq>
              <p:cTn id="8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Shape 1"/>
          <p:cNvSpPr txBox="1"/>
          <p:nvPr/>
        </p:nvSpPr>
        <p:spPr>
          <a:xfrm>
            <a:off x="410760" y="2327760"/>
            <a:ext cx="8229240" cy="1128240"/>
          </a:xfrm>
          <a:prstGeom prst="rect">
            <a:avLst/>
          </a:prstGeom>
        </p:spPr>
        <p:txBody>
          <a:bodyPr/>
          <a:p>
            <a:pPr algn="ctr">
              <a:lnSpc>
                <a:spcPct val="100000"/>
              </a:lnSpc>
            </a:pPr>
            <a:r>
              <a:rPr b="1" lang="en-US" sz="4000">
                <a:solidFill>
                  <a:srgbClr val="000000"/>
                </a:solidFill>
                <a:latin typeface="Garamond"/>
              </a:rPr>
              <a:t>Lua Interpreter </a:t>
            </a:r>
            <a:r>
              <a:rPr b="1" lang="en-US" sz="4000">
                <a:solidFill>
                  <a:srgbClr val="000000"/>
                </a:solidFill>
                <a:latin typeface="Garamond"/>
              </a:rPr>
              <a:t>
</a:t>
            </a:r>
            <a:r>
              <a:rPr b="1" lang="en-US" sz="4000">
                <a:solidFill>
                  <a:srgbClr val="000000"/>
                </a:solidFill>
                <a:latin typeface="Garamond"/>
              </a:rPr>
              <a:t>+</a:t>
            </a:r>
            <a:r>
              <a:rPr b="1" lang="en-US" sz="4000">
                <a:solidFill>
                  <a:srgbClr val="000000"/>
                </a:solidFill>
                <a:latin typeface="Garamond"/>
              </a:rPr>
              <a:t>
</a:t>
            </a:r>
            <a:r>
              <a:rPr b="1" lang="en-US" sz="4000">
                <a:solidFill>
                  <a:srgbClr val="000000"/>
                </a:solidFill>
                <a:latin typeface="Garamond"/>
              </a:rPr>
              <a:t> “Reflected” C API </a:t>
            </a:r>
            <a:r>
              <a:rPr b="1" lang="en-US" sz="4000">
                <a:solidFill>
                  <a:srgbClr val="000000"/>
                </a:solidFill>
                <a:latin typeface="Garamond"/>
              </a:rPr>
              <a:t>
</a:t>
            </a:r>
            <a:r>
              <a:rPr b="1" lang="en-US" sz="4000">
                <a:solidFill>
                  <a:srgbClr val="000000"/>
                </a:solidFill>
                <a:latin typeface="Garamond"/>
              </a:rPr>
              <a:t>= </a:t>
            </a:r>
            <a:r>
              <a:rPr b="1" lang="en-US" sz="4000">
                <a:solidFill>
                  <a:srgbClr val="000000"/>
                </a:solidFill>
                <a:latin typeface="Garamond"/>
              </a:rPr>
              <a:t>
</a:t>
            </a:r>
            <a:r>
              <a:rPr b="1" lang="en-US" sz="4000">
                <a:solidFill>
                  <a:srgbClr val="000000"/>
                </a:solidFill>
                <a:latin typeface="Garamond"/>
              </a:rPr>
              <a:t>Punk-C</a:t>
            </a:r>
            <a:endParaRPr/>
          </a:p>
        </p:txBody>
      </p:sp>
      <p:sp>
        <p:nvSpPr>
          <p:cNvPr id="251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Punk-C Language (WSH)</a:t>
            </a:r>
            <a:endParaRPr/>
          </a:p>
        </p:txBody>
      </p:sp>
    </p:spTree>
  </p:cSld>
  <p:timing>
    <p:tnLst>
      <p:par>
        <p:cTn id="89" dur="indefinite" restart="never" nodeType="tmRoot">
          <p:childTnLst>
            <p:seq>
              <p:cTn id="9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xtShape 1"/>
          <p:cNvSpPr txBox="1"/>
          <p:nvPr/>
        </p:nvSpPr>
        <p:spPr>
          <a:xfrm>
            <a:off x="2565360" y="3045600"/>
            <a:ext cx="4012920" cy="428400"/>
          </a:xfrm>
          <a:prstGeom prst="rect">
            <a:avLst/>
          </a:prstGeom>
        </p:spPr>
        <p:txBody>
          <a:bodyPr tIns="0"/>
          <a:p>
            <a:pPr algn="ctr">
              <a:lnSpc>
                <a:spcPct val="100000"/>
              </a:lnSpc>
            </a:pPr>
            <a:r>
              <a:rPr lang="en-AU" sz="1600">
                <a:solidFill>
                  <a:srgbClr val="ffffff"/>
                </a:solidFill>
                <a:latin typeface="Garamond"/>
              </a:rPr>
              <a:t>DEMO</a:t>
            </a:r>
            <a:endParaRPr/>
          </a:p>
        </p:txBody>
      </p:sp>
      <p:sp>
        <p:nvSpPr>
          <p:cNvPr id="253" name="TextShape 2"/>
          <p:cNvSpPr txBox="1"/>
          <p:nvPr/>
        </p:nvSpPr>
        <p:spPr>
          <a:xfrm>
            <a:off x="2565360" y="2397600"/>
            <a:ext cx="4012920" cy="599040"/>
          </a:xfrm>
          <a:prstGeom prst="rect">
            <a:avLst/>
          </a:prstGeom>
        </p:spPr>
        <p:txBody>
          <a:bodyPr bIns="0" anchor="b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Witchcraft</a:t>
            </a:r>
            <a:endParaRPr/>
          </a:p>
        </p:txBody>
      </p:sp>
    </p:spTree>
  </p:cSld>
  <p:timing>
    <p:tnLst>
      <p:par>
        <p:cTn id="91" dur="indefinite" restart="never" nodeType="tmRoot">
          <p:childTnLst>
            <p:seq>
              <p:cTn id="9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Shape 1"/>
          <p:cNvSpPr txBox="1"/>
          <p:nvPr/>
        </p:nvSpPr>
        <p:spPr>
          <a:xfrm>
            <a:off x="2565360" y="3045600"/>
            <a:ext cx="4012920" cy="428400"/>
          </a:xfrm>
          <a:prstGeom prst="rect">
            <a:avLst/>
          </a:prstGeom>
        </p:spPr>
        <p:txBody>
          <a:bodyPr tIns="0"/>
          <a:p>
            <a:pPr algn="ctr">
              <a:lnSpc>
                <a:spcPct val="100000"/>
              </a:lnSpc>
            </a:pPr>
            <a:r>
              <a:rPr lang="en-AU" sz="1600">
                <a:solidFill>
                  <a:srgbClr val="ffffff"/>
                </a:solidFill>
                <a:latin typeface="Garamond"/>
              </a:rPr>
              <a:t>DEMO ARM</a:t>
            </a:r>
            <a:endParaRPr/>
          </a:p>
        </p:txBody>
      </p:sp>
      <p:sp>
        <p:nvSpPr>
          <p:cNvPr id="255" name="TextShape 2"/>
          <p:cNvSpPr txBox="1"/>
          <p:nvPr/>
        </p:nvSpPr>
        <p:spPr>
          <a:xfrm>
            <a:off x="2565360" y="2397600"/>
            <a:ext cx="4012920" cy="599040"/>
          </a:xfrm>
          <a:prstGeom prst="rect">
            <a:avLst/>
          </a:prstGeom>
        </p:spPr>
        <p:txBody>
          <a:bodyPr bIns="0" anchor="b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Witchcraft</a:t>
            </a:r>
            <a:endParaRPr/>
          </a:p>
        </p:txBody>
      </p:sp>
    </p:spTree>
  </p:cSld>
  <p:timing>
    <p:tnLst>
      <p:par>
        <p:cTn id="93" dur="indefinite" restart="never" nodeType="tmRoot">
          <p:childTnLst>
            <p:seq>
              <p:cTn id="9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Shape 1"/>
          <p:cNvSpPr txBox="1"/>
          <p:nvPr/>
        </p:nvSpPr>
        <p:spPr>
          <a:xfrm>
            <a:off x="2565360" y="3045600"/>
            <a:ext cx="4012920" cy="428400"/>
          </a:xfrm>
          <a:prstGeom prst="rect">
            <a:avLst/>
          </a:prstGeom>
        </p:spPr>
        <p:txBody>
          <a:bodyPr tIns="0"/>
          <a:p>
            <a:pPr algn="ctr">
              <a:lnSpc>
                <a:spcPct val="100000"/>
              </a:lnSpc>
            </a:pPr>
            <a:r>
              <a:rPr lang="en-AU" sz="1600">
                <a:solidFill>
                  <a:srgbClr val="ffffff"/>
                </a:solidFill>
                <a:latin typeface="Garamond"/>
              </a:rPr>
              <a:t>FUTURE WORK</a:t>
            </a:r>
            <a:endParaRPr/>
          </a:p>
        </p:txBody>
      </p:sp>
      <p:sp>
        <p:nvSpPr>
          <p:cNvPr id="257" name="TextShape 2"/>
          <p:cNvSpPr txBox="1"/>
          <p:nvPr/>
        </p:nvSpPr>
        <p:spPr>
          <a:xfrm>
            <a:off x="2565360" y="2397600"/>
            <a:ext cx="4012920" cy="599040"/>
          </a:xfrm>
          <a:prstGeom prst="rect">
            <a:avLst/>
          </a:prstGeom>
        </p:spPr>
        <p:txBody>
          <a:bodyPr bIns="0" anchor="b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Witchcraft</a:t>
            </a:r>
            <a:endParaRPr/>
          </a:p>
        </p:txBody>
      </p:sp>
    </p:spTree>
  </p:cSld>
  <p:timing>
    <p:tnLst>
      <p:par>
        <p:cTn id="95" dur="indefinite" restart="never" nodeType="tmRoot">
          <p:childTnLst>
            <p:seq>
              <p:cTn id="9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extShape 1"/>
          <p:cNvSpPr txBox="1"/>
          <p:nvPr/>
        </p:nvSpPr>
        <p:spPr>
          <a:xfrm>
            <a:off x="457200" y="3070800"/>
            <a:ext cx="8542800" cy="28724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Garamond"/>
              </a:rPr>
              <a:t>- Hyde our own presence better in memory (second heap)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Remote debugging, running process injection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Shadow mapping, internal libraries tracing (recursive ltrace)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ltrace/strace to valid scripts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
</a:t>
            </a:r>
            <a:r>
              <a:rPr lang="en-US" sz="2000">
                <a:solidFill>
                  <a:srgbClr val="000000"/>
                </a:solidFill>
                <a:latin typeface="Garamond"/>
              </a:rPr>
              <a:t>- system call tracing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59" name="TextShape 2"/>
          <p:cNvSpPr txBox="1"/>
          <p:nvPr/>
        </p:nvSpPr>
        <p:spPr>
          <a:xfrm>
            <a:off x="2514600" y="975240"/>
            <a:ext cx="4114440" cy="700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FUTURE WORK</a:t>
            </a:r>
            <a:endParaRPr/>
          </a:p>
        </p:txBody>
      </p:sp>
    </p:spTree>
  </p:cSld>
  <p:timing>
    <p:tnLst>
      <p:par>
        <p:cTn id="97" dur="indefinite" restart="never" nodeType="tmRoot">
          <p:childTnLst>
            <p:seq>
              <p:cTn id="9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811880" y="243360"/>
            <a:ext cx="5375160" cy="6461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extShape 1"/>
          <p:cNvSpPr txBox="1"/>
          <p:nvPr/>
        </p:nvSpPr>
        <p:spPr>
          <a:xfrm>
            <a:off x="2565360" y="3045600"/>
            <a:ext cx="4012920" cy="428400"/>
          </a:xfrm>
          <a:prstGeom prst="rect">
            <a:avLst/>
          </a:prstGeom>
        </p:spPr>
        <p:txBody>
          <a:bodyPr tIns="0"/>
          <a:p>
            <a:pPr algn="ctr">
              <a:lnSpc>
                <a:spcPct val="100000"/>
              </a:lnSpc>
            </a:pPr>
            <a:r>
              <a:rPr lang="en-AU" sz="1600">
                <a:solidFill>
                  <a:srgbClr val="ffffff"/>
                </a:solidFill>
                <a:latin typeface="Garamond"/>
              </a:rPr>
              <a:t>Questions ?</a:t>
            </a:r>
            <a:endParaRPr/>
          </a:p>
        </p:txBody>
      </p:sp>
      <p:sp>
        <p:nvSpPr>
          <p:cNvPr id="261" name="TextShape 2"/>
          <p:cNvSpPr txBox="1"/>
          <p:nvPr/>
        </p:nvSpPr>
        <p:spPr>
          <a:xfrm>
            <a:off x="2565360" y="2397600"/>
            <a:ext cx="4012920" cy="599040"/>
          </a:xfrm>
          <a:prstGeom prst="rect">
            <a:avLst/>
          </a:prstGeom>
        </p:spPr>
        <p:txBody>
          <a:bodyPr bIns="0" anchor="b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Garamond"/>
              </a:rPr>
              <a:t>TO BE CONTINUED</a:t>
            </a:r>
            <a:endParaRPr/>
          </a:p>
        </p:txBody>
      </p:sp>
      <p:pic>
        <p:nvPicPr>
          <p:cNvPr id="26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3146760" y="3816000"/>
            <a:ext cx="2973240" cy="263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9" dur="indefinite" restart="never" nodeType="tmRoot">
          <p:childTnLst>
            <p:seq>
              <p:cTn id="10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955880" y="1507320"/>
            <a:ext cx="4689360" cy="4156560"/>
          </a:xfrm>
          <a:prstGeom prst="rect">
            <a:avLst/>
          </a:prstGeom>
          <a:ln>
            <a:noFill/>
          </a:ln>
        </p:spPr>
      </p:pic>
      <p:sp>
        <p:nvSpPr>
          <p:cNvPr id="140" name="CustomShape 1"/>
          <p:cNvSpPr/>
          <p:nvPr/>
        </p:nvSpPr>
        <p:spPr>
          <a:xfrm>
            <a:off x="110160" y="5921640"/>
            <a:ext cx="9033480" cy="912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AU">
                <a:solidFill>
                  <a:srgbClr val="000000"/>
                </a:solidFill>
                <a:latin typeface="Garamond"/>
              </a:rPr>
              <a:t>https://www.defcon.org/images/defcon-20/dc-20-presentations/Brossard/DEFCON-20-Brossard-Hardware-Backdooring-is-Practical.pdf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185480" y="524520"/>
            <a:ext cx="6811560" cy="610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323000"/>
            <a:ext cx="9143640" cy="4635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70280" y="266400"/>
            <a:ext cx="4790160" cy="5190120"/>
          </a:xfrm>
          <a:prstGeom prst="rect">
            <a:avLst/>
          </a:prstGeom>
          <a:ln>
            <a:noFill/>
          </a:ln>
        </p:spPr>
      </p:pic>
      <p:pic>
        <p:nvPicPr>
          <p:cNvPr id="144" name="Picture 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699440" y="1727280"/>
            <a:ext cx="4355280" cy="4838400"/>
          </a:xfrm>
          <a:prstGeom prst="rect">
            <a:avLst/>
          </a:prstGeom>
          <a:ln>
            <a:noFill/>
          </a:ln>
        </p:spPr>
      </p:pic>
      <p:pic>
        <p:nvPicPr>
          <p:cNvPr id="145" name="Picture 3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01520" y="3553560"/>
            <a:ext cx="5645520" cy="3264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